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heme/themeOverride1.xml" ContentType="application/vnd.openxmlformats-officedocument.themeOverr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9" r:id="rId6"/>
  </p:sldMasterIdLst>
  <p:notesMasterIdLst>
    <p:notesMasterId r:id="rId21"/>
  </p:notesMasterIdLst>
  <p:handoutMasterIdLst>
    <p:handoutMasterId r:id="rId22"/>
  </p:handoutMasterIdLst>
  <p:sldIdLst>
    <p:sldId id="256" r:id="rId7"/>
    <p:sldId id="269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70" r:id="rId20"/>
  </p:sldIdLst>
  <p:sldSz cx="14630400" cy="8229600"/>
  <p:notesSz cx="7010400" cy="9223375"/>
  <p:custDataLst>
    <p:tags r:id="rId23"/>
  </p:custDataLst>
  <p:defaultTextStyle>
    <a:defPPr>
      <a:defRPr lang="en-US"/>
    </a:defPPr>
    <a:lvl1pPr marL="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1pPr>
    <a:lvl2pPr marL="65311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2pPr>
    <a:lvl3pPr marL="1306220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3pPr>
    <a:lvl4pPr marL="195933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4pPr>
    <a:lvl5pPr marL="261244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5pPr>
    <a:lvl6pPr marL="326555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6pPr>
    <a:lvl7pPr marL="391866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7pPr>
    <a:lvl8pPr marL="4571771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8pPr>
    <a:lvl9pPr marL="5224882" algn="l" defTabSz="1306220" rtl="0" eaLnBrk="1" latinLnBrk="0" hangingPunct="1">
      <a:defRPr sz="26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592" userDrawn="1">
          <p15:clr>
            <a:srgbClr val="A4A3A4"/>
          </p15:clr>
        </p15:guide>
        <p15:guide id="2" pos="4608">
          <p15:clr>
            <a:srgbClr val="A4A3A4"/>
          </p15:clr>
        </p15:guide>
        <p15:guide id="3" orient="horz" pos="2328" userDrawn="1">
          <p15:clr>
            <a:srgbClr val="A4A3A4"/>
          </p15:clr>
        </p15:guide>
        <p15:guide id="4" orient="horz" pos="2064" userDrawn="1">
          <p15:clr>
            <a:srgbClr val="A4A3A4"/>
          </p15:clr>
        </p15:guide>
        <p15:guide id="5" orient="horz" pos="2880" userDrawn="1">
          <p15:clr>
            <a:srgbClr val="A4A3A4"/>
          </p15:clr>
        </p15:guide>
        <p15:guide id="6" orient="horz" pos="3120" userDrawn="1">
          <p15:clr>
            <a:srgbClr val="A4A3A4"/>
          </p15:clr>
        </p15:guide>
        <p15:guide id="7" orient="horz" pos="3408" userDrawn="1">
          <p15:clr>
            <a:srgbClr val="A4A3A4"/>
          </p15:clr>
        </p15:guide>
        <p15:guide id="8" orient="horz" pos="3624" userDrawn="1">
          <p15:clr>
            <a:srgbClr val="A4A3A4"/>
          </p15:clr>
        </p15:guide>
        <p15:guide id="9" orient="horz" pos="3912" userDrawn="1">
          <p15:clr>
            <a:srgbClr val="A4A3A4"/>
          </p15:clr>
        </p15:guide>
        <p15:guide id="10" pos="2424" userDrawn="1">
          <p15:clr>
            <a:srgbClr val="A4A3A4"/>
          </p15:clr>
        </p15:guide>
        <p15:guide id="11" orient="horz" pos="1121" userDrawn="1">
          <p15:clr>
            <a:srgbClr val="A4A3A4"/>
          </p15:clr>
        </p15:guide>
        <p15:guide id="12" pos="440" userDrawn="1">
          <p15:clr>
            <a:srgbClr val="A4A3A4"/>
          </p15:clr>
        </p15:guide>
        <p15:guide id="13" pos="6216" userDrawn="1">
          <p15:clr>
            <a:srgbClr val="A4A3A4"/>
          </p15:clr>
        </p15:guide>
        <p15:guide id="14" pos="797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5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5CA"/>
    <a:srgbClr val="D9D9D9"/>
    <a:srgbClr val="CBD9EC"/>
    <a:srgbClr val="A2CDF4"/>
    <a:srgbClr val="FAA24A"/>
    <a:srgbClr val="FF792F"/>
    <a:srgbClr val="4B1D9D"/>
    <a:srgbClr val="AFDAF6"/>
    <a:srgbClr val="E05353"/>
    <a:srgbClr val="FF83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281" autoAdjust="0"/>
    <p:restoredTop sz="96433" autoAdjust="0"/>
  </p:normalViewPr>
  <p:slideViewPr>
    <p:cSldViewPr snapToGrid="0">
      <p:cViewPr varScale="1">
        <p:scale>
          <a:sx n="94" d="100"/>
          <a:sy n="94" d="100"/>
        </p:scale>
        <p:origin x="642" y="66"/>
      </p:cViewPr>
      <p:guideLst>
        <p:guide orient="horz" pos="2592"/>
        <p:guide pos="4608"/>
        <p:guide orient="horz" pos="2328"/>
        <p:guide orient="horz" pos="2064"/>
        <p:guide orient="horz" pos="2880"/>
        <p:guide orient="horz" pos="3120"/>
        <p:guide orient="horz" pos="3408"/>
        <p:guide orient="horz" pos="3624"/>
        <p:guide orient="horz" pos="3912"/>
        <p:guide pos="2424"/>
        <p:guide orient="horz" pos="1121"/>
        <p:guide pos="440"/>
        <p:guide pos="6216"/>
        <p:guide pos="79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>
      <p:cViewPr varScale="1">
        <p:scale>
          <a:sx n="85" d="100"/>
          <a:sy n="85" d="100"/>
        </p:scale>
        <p:origin x="3768" y="96"/>
      </p:cViewPr>
      <p:guideLst>
        <p:guide orient="horz" pos="2905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1.xml"/><Relationship Id="rId11" Type="http://schemas.openxmlformats.org/officeDocument/2006/relationships/slide" Target="slides/slide5.xml"/><Relationship Id="rId24" Type="http://schemas.openxmlformats.org/officeDocument/2006/relationships/presProps" Target="presProps.xml"/><Relationship Id="rId5" Type="http://schemas.openxmlformats.org/officeDocument/2006/relationships/customXml" Target="../customXml/item5.xml"/><Relationship Id="rId15" Type="http://schemas.openxmlformats.org/officeDocument/2006/relationships/slide" Target="slides/slide9.xml"/><Relationship Id="rId23" Type="http://schemas.openxmlformats.org/officeDocument/2006/relationships/tags" Target="tags/tag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customXml" Target="../customXml/item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1.xlsx"/><Relationship Id="rId1" Type="http://schemas.openxmlformats.org/officeDocument/2006/relationships/themeOverride" Target="../theme/themeOverride1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Microsoft_Excel_Worksheet3.xlsx"/><Relationship Id="rId1" Type="http://schemas.openxmlformats.org/officeDocument/2006/relationships/themeOverride" Target="../theme/themeOverrid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0.14945652173912999"/>
                  <c:y val="-2.03804369629875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354-4AB8-AE87-D050419C75D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354-4AB8-AE87-D050419C75D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354-4AB8-AE87-D050419C75D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Sheet1!$A$2:$A$4</c:f>
              <c:strCache>
                <c:ptCount val="3"/>
                <c:pt idx="0">
                  <c:v>Light Vehicles</c:v>
                </c:pt>
                <c:pt idx="1">
                  <c:v>Commercial Vehicles</c:v>
                </c:pt>
                <c:pt idx="2">
                  <c:v>Off-Highway Markets</c:v>
                </c:pt>
              </c:strCache>
            </c:strRef>
          </c:cat>
          <c:val>
            <c:numRef>
              <c:f>Sheet1!$B$2:$B$4</c:f>
              <c:numCache>
                <c:formatCode>General</c:formatCode>
                <c:ptCount val="3"/>
                <c:pt idx="0">
                  <c:v>61</c:v>
                </c:pt>
                <c:pt idx="1">
                  <c:v>23</c:v>
                </c:pt>
                <c:pt idx="2">
                  <c:v>16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A354-4AB8-AE87-D050419C75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>
              <a:solidFill>
                <a:sysClr val="window" lastClr="FFFFFF"/>
              </a:solidFill>
            </a:ln>
          </c:spPr>
          <c:dLbls>
            <c:dLbl>
              <c:idx val="0"/>
              <c:layout>
                <c:manualLayout>
                  <c:x val="0.154929577464789"/>
                  <c:y val="-0.12676059149619401"/>
                </c:manualLayout>
              </c:layout>
              <c:tx>
                <c:rich>
                  <a:bodyPr/>
                  <a:lstStyle/>
                  <a:p>
                    <a:r>
                      <a:rPr lang="en-US" sz="1400" b="1" dirty="0"/>
                      <a:t> </a:t>
                    </a:r>
                    <a:endParaRPr lang="en-US" sz="2400" b="1" dirty="0"/>
                  </a:p>
                </c:rich>
              </c:tx>
              <c:showLegendKey val="0"/>
              <c:showVal val="0"/>
              <c:showCatName val="0"/>
              <c:showSerName val="1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E798-4B02-8893-C1823801012C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E798-4B02-8893-C1823801012C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E798-4B02-8893-C1823801012C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E798-4B02-8893-C1823801012C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Light Vehicles</c:v>
                </c:pt>
                <c:pt idx="1">
                  <c:v>Commercial Vehicle</c:v>
                </c:pt>
                <c:pt idx="2">
                  <c:v>Off-Highway</c:v>
                </c:pt>
                <c:pt idx="3">
                  <c:v>Power Technologies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45</c:v>
                </c:pt>
                <c:pt idx="1">
                  <c:v>21</c:v>
                </c:pt>
                <c:pt idx="2">
                  <c:v>16</c:v>
                </c:pt>
                <c:pt idx="3">
                  <c:v>18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E798-4B02-8893-C1823801012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>
              <a:solidFill>
                <a:schemeClr val="bg1"/>
              </a:solidFill>
            </a:ln>
          </c:spPr>
          <c:dLbls>
            <c:dLbl>
              <c:idx val="0"/>
              <c:layout>
                <c:manualLayout>
                  <c:x val="0.14945652173912999"/>
                  <c:y val="-2.0380436962987501E-2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 </a:t>
                    </a:r>
                  </a:p>
                </c:rich>
              </c:tx>
              <c:showLegendKey val="0"/>
              <c:showVal val="0"/>
              <c:showCatName val="0"/>
              <c:showSerName val="1"/>
              <c:showPercent val="1"/>
              <c:showBubbleSize val="0"/>
              <c:separator>
</c:separator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46B9-49A6-888D-78D647BC70B6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46B9-49A6-888D-78D647BC70B6}"/>
                </c:ext>
              </c:extLst>
            </c:dLbl>
            <c:dLbl>
              <c:idx val="2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46B9-49A6-888D-78D647BC70B6}"/>
                </c:ext>
              </c:extLst>
            </c:dLbl>
            <c:dLbl>
              <c:idx val="3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46B9-49A6-888D-78D647BC70B6}"/>
                </c:ext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1"/>
            <c:showPercent val="1"/>
            <c:showBubbleSize val="0"/>
            <c:separator>
</c:separator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Sheet1!$A$2:$A$5</c:f>
              <c:strCache>
                <c:ptCount val="4"/>
                <c:pt idx="0">
                  <c:v>North America</c:v>
                </c:pt>
                <c:pt idx="1">
                  <c:v>Europe</c:v>
                </c:pt>
                <c:pt idx="2">
                  <c:v>Asia Pacific</c:v>
                </c:pt>
                <c:pt idx="3">
                  <c:v>South America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54</c:v>
                </c:pt>
                <c:pt idx="1">
                  <c:v>28</c:v>
                </c:pt>
                <c:pt idx="2">
                  <c:v>13</c:v>
                </c:pt>
                <c:pt idx="3">
                  <c:v>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6B9-49A6-888D-78D647BC70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331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23931928579350101"/>
          <c:y val="0.108978841960484"/>
          <c:w val="0.52136142841299804"/>
          <c:h val="0.78204231607903196"/>
        </c:manualLayout>
      </c:layout>
      <c:doughnut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ln w="28575">
              <a:solidFill>
                <a:sysClr val="window" lastClr="FFFFFF"/>
              </a:solidFill>
            </a:ln>
          </c:spPr>
          <c:cat>
            <c:strRef>
              <c:f>Sheet1!$A$2:$A$12</c:f>
              <c:strCache>
                <c:ptCount val="11"/>
                <c:pt idx="0">
                  <c:v>Ford</c:v>
                </c:pt>
                <c:pt idx="1">
                  <c:v>FCA*</c:v>
                </c:pt>
                <c:pt idx="2">
                  <c:v>Nissan</c:v>
                </c:pt>
                <c:pt idx="3">
                  <c:v>PACCAR</c:v>
                </c:pt>
                <c:pt idx="4">
                  <c:v>GM</c:v>
                </c:pt>
                <c:pt idx="5">
                  <c:v>Toyota</c:v>
                </c:pt>
                <c:pt idx="6">
                  <c:v>Tata</c:v>
                </c:pt>
                <c:pt idx="7">
                  <c:v>Deere</c:v>
                </c:pt>
                <c:pt idx="8">
                  <c:v>AB Volvo</c:v>
                </c:pt>
                <c:pt idx="9">
                  <c:v>Daimler</c:v>
                </c:pt>
                <c:pt idx="10">
                  <c:v>All Other Customer</c:v>
                </c:pt>
              </c:strCache>
            </c:strRef>
          </c:cat>
          <c:val>
            <c:numRef>
              <c:f>Sheet1!$B$2:$B$12</c:f>
              <c:numCache>
                <c:formatCode>General</c:formatCode>
                <c:ptCount val="11"/>
                <c:pt idx="0">
                  <c:v>22</c:v>
                </c:pt>
                <c:pt idx="1">
                  <c:v>10</c:v>
                </c:pt>
                <c:pt idx="2">
                  <c:v>6</c:v>
                </c:pt>
                <c:pt idx="3">
                  <c:v>5</c:v>
                </c:pt>
                <c:pt idx="4">
                  <c:v>4</c:v>
                </c:pt>
                <c:pt idx="5">
                  <c:v>4</c:v>
                </c:pt>
                <c:pt idx="6">
                  <c:v>3</c:v>
                </c:pt>
                <c:pt idx="7">
                  <c:v>3</c:v>
                </c:pt>
                <c:pt idx="8">
                  <c:v>2</c:v>
                </c:pt>
                <c:pt idx="9">
                  <c:v>2</c:v>
                </c:pt>
                <c:pt idx="10">
                  <c:v>39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B-933F-489D-A41E-1959C4AC322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325"/>
        <c:holeSize val="50"/>
      </c:doughnut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2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538585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912474" y="1"/>
            <a:ext cx="2096305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Presenter's Name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094128C-E83B-4BC0-9473-8FAC66CBA9B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510300"/>
      </p:ext>
    </p:extLst>
  </p:cSld>
  <p:clrMap bg1="lt1" tx1="dk1" bg2="lt2" tx2="dk2" accent1="accent1" accent2="accent2" accent3="accent3" accent4="accent4" accent5="accent5" accent6="accent6" hlink="hlink" folHlink="folHlink"/>
  <p:hf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55034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909848" y="1"/>
            <a:ext cx="2098930" cy="46116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95313" y="692150"/>
            <a:ext cx="5819775" cy="32734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51486" y="4214733"/>
            <a:ext cx="5898083" cy="431689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1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n-US" dirty="0"/>
              <a:t>Presenter's Name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60607"/>
            <a:ext cx="3037840" cy="4611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8FDC82-CA3B-4F5E-87AB-E7765B09F72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7604944"/>
      </p:ext>
    </p:extLst>
  </p:cSld>
  <p:clrMap bg1="lt1" tx1="dk1" bg2="lt2" tx2="dk2" accent1="accent1" accent2="accent2" accent3="accent3" accent4="accent4" accent5="accent5" accent6="accent6" hlink="hlink" folHlink="folHlink"/>
  <p:hf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171450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401638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33413" indent="-176213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854075" indent="-171450" algn="l" defTabSz="914400" rtl="0" eaLnBrk="1" latinLnBrk="0" hangingPunct="1">
      <a:buFont typeface="Arial" panose="020B0604020202020204" pitchFamily="34" charset="0"/>
      <a:buChar char="•"/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971550" y="130175"/>
            <a:ext cx="4749800" cy="267335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" name="Notes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6792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ln/>
        </p:spPr>
      </p:sp>
      <p:sp>
        <p:nvSpPr>
          <p:cNvPr id="15363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ja-JP" altLang="ja-JP">
              <a:latin typeface="Arial" pitchFamily="34" charset="0"/>
            </a:endParaRPr>
          </a:p>
        </p:txBody>
      </p:sp>
      <p:sp>
        <p:nvSpPr>
          <p:cNvPr id="15364" name="Slide Number Placehold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pPr defTabSz="936838"/>
            <a:fld id="{7D5990FB-3CFB-416E-B298-81A290B1D515}" type="slidenum">
              <a:rPr lang="en-US" altLang="ja-JP" smtClean="0">
                <a:solidFill>
                  <a:srgbClr val="000000"/>
                </a:solidFill>
              </a:rPr>
              <a:pPr defTabSz="936838"/>
              <a:t>3</a:t>
            </a:fld>
            <a:endParaRPr lang="en-US" altLang="ja-JP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072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1F429-9BAF-46E9-9B28-726CA3655D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0900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596900" y="692150"/>
            <a:ext cx="5816600" cy="32734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>
          <a:xfrm>
            <a:off x="0" y="0"/>
            <a:ext cx="4550340" cy="46116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3037840" cy="461169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Presenter's Name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8FDC82-CA3B-4F5E-87AB-E7765B09F728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14941147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817688" y="207963"/>
            <a:ext cx="2924175" cy="1646237"/>
          </a:xfrm>
        </p:spPr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4670" y="9120893"/>
            <a:ext cx="3168928" cy="478751"/>
          </a:xfrm>
          <a:prstGeom prst="rect">
            <a:avLst/>
          </a:prstGeom>
        </p:spPr>
        <p:txBody>
          <a:bodyPr/>
          <a:lstStyle/>
          <a:p>
            <a:fld id="{FB5DAC96-EDC9-4AAF-B132-E2F3930C65D3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9515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2F1F429-9BAF-46E9-9B28-726CA3655D95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9032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1.emf"/><Relationship Id="rId4" Type="http://schemas.openxmlformats.org/officeDocument/2006/relationships/oleObject" Target="../embeddings/oleObject2.bin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325880"/>
            <a:ext cx="13386816" cy="6294120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900"/>
            </a:lvl2pPr>
            <a:lvl3pPr marL="966788" indent="-284163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300"/>
            </a:lvl3pPr>
            <a:lvl4pPr marL="1198563" indent="-231775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900"/>
            </a:lvl4pPr>
            <a:lvl5pPr marL="1376363" indent="-1778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graphicFrame>
        <p:nvGraphicFramePr>
          <p:cNvPr id="4" name="Object 3" hidden="1"/>
          <p:cNvGraphicFramePr>
            <a:graphicFrameLocks noChangeAspect="1"/>
          </p:cNvGraphicFramePr>
          <p:nvPr userDrawn="1"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306960825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79" name="think-cell Slide" r:id="rId4" imgW="216" imgH="216" progId="TCLayout.ActiveDocument.1">
                  <p:embed/>
                </p:oleObj>
              </mc:Choice>
              <mc:Fallback>
                <p:oleObj name="think-cell Slide" r:id="rId4" imgW="216" imgH="216" progId="TCLayout.ActiveDocument.1">
                  <p:embed/>
                  <p:pic>
                    <p:nvPicPr>
                      <p:cNvPr id="4" name="Object 3" hidden="1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84443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Blank no ru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2" y="4688"/>
            <a:ext cx="14630398" cy="82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Manual Input 22"/>
          <p:cNvSpPr/>
          <p:nvPr/>
        </p:nvSpPr>
        <p:spPr>
          <a:xfrm rot="5400000">
            <a:off x="767043" y="-779161"/>
            <a:ext cx="7971056" cy="952937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arallelogram 24"/>
          <p:cNvSpPr/>
          <p:nvPr/>
        </p:nvSpPr>
        <p:spPr>
          <a:xfrm rot="10800000" flipV="1">
            <a:off x="931304" y="3267868"/>
            <a:ext cx="7877415" cy="1689434"/>
          </a:xfrm>
          <a:prstGeom prst="parallelogram">
            <a:avLst>
              <a:gd name="adj" fmla="val 23797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3" y="1739834"/>
            <a:ext cx="2359605" cy="124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69200"/>
            <a:ext cx="14640560" cy="6939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118" y="45330"/>
            <a:ext cx="75609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Honesty and Integrity  |  Good Corporate Citizenship  |  Open Communication  |  Continuous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</a:rPr>
              <a:t> Improvement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9591040" y="7545968"/>
            <a:ext cx="4615231" cy="642848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061563" y="3781281"/>
            <a:ext cx="5324475" cy="823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061563" y="5097447"/>
            <a:ext cx="5324475" cy="5993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2061563" y="5696785"/>
            <a:ext cx="5324475" cy="53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pic>
        <p:nvPicPr>
          <p:cNvPr id="18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2" y="4688"/>
            <a:ext cx="14630398" cy="82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Manual Input 18"/>
          <p:cNvSpPr/>
          <p:nvPr userDrawn="1"/>
        </p:nvSpPr>
        <p:spPr>
          <a:xfrm rot="5400000">
            <a:off x="767043" y="-779161"/>
            <a:ext cx="7971056" cy="952937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Parallelogram 25"/>
          <p:cNvSpPr/>
          <p:nvPr userDrawn="1"/>
        </p:nvSpPr>
        <p:spPr>
          <a:xfrm rot="10800000" flipV="1">
            <a:off x="931304" y="3267868"/>
            <a:ext cx="7877415" cy="1689434"/>
          </a:xfrm>
          <a:prstGeom prst="parallelogram">
            <a:avLst>
              <a:gd name="adj" fmla="val 23797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28" name="TextBox 27"/>
          <p:cNvSpPr txBox="1"/>
          <p:nvPr userDrawn="1"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9" name="Slide Number Placeholder 4"/>
          <p:cNvSpPr>
            <a:spLocks noGrp="1"/>
          </p:cNvSpPr>
          <p:nvPr userDrawn="1"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0" name="TextBox 29"/>
          <p:cNvSpPr txBox="1"/>
          <p:nvPr userDrawn="1"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31" name="Slide Number Placeholder 4"/>
          <p:cNvSpPr>
            <a:spLocks noGrp="1"/>
          </p:cNvSpPr>
          <p:nvPr userDrawn="1"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3" y="1739834"/>
            <a:ext cx="2359605" cy="1242725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69200"/>
            <a:ext cx="14640560" cy="693923"/>
          </a:xfrm>
          <a:prstGeom prst="rect">
            <a:avLst/>
          </a:prstGeom>
        </p:spPr>
      </p:pic>
      <p:sp>
        <p:nvSpPr>
          <p:cNvPr id="34" name="TextBox 33"/>
          <p:cNvSpPr txBox="1"/>
          <p:nvPr userDrawn="1"/>
        </p:nvSpPr>
        <p:spPr>
          <a:xfrm>
            <a:off x="-12118" y="45330"/>
            <a:ext cx="75609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Honesty and Integrity  |  Good Corporate Citizenship  |  Open Communication  |  Continuous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</a:rPr>
              <a:t> Improvement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35" name="Picture 34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9591040" y="7545968"/>
            <a:ext cx="4615231" cy="642848"/>
          </a:xfrm>
          <a:prstGeom prst="rect">
            <a:avLst/>
          </a:prstGeom>
        </p:spPr>
      </p:pic>
      <p:sp>
        <p:nvSpPr>
          <p:cNvPr id="36" name="Text Placeholder 19"/>
          <p:cNvSpPr>
            <a:spLocks noGrp="1"/>
          </p:cNvSpPr>
          <p:nvPr>
            <p:ph type="body" sz="quarter" idx="13"/>
          </p:nvPr>
        </p:nvSpPr>
        <p:spPr>
          <a:xfrm>
            <a:off x="2061563" y="3781281"/>
            <a:ext cx="5853077" cy="823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7" name="Text Placeholder 19"/>
          <p:cNvSpPr>
            <a:spLocks noGrp="1"/>
          </p:cNvSpPr>
          <p:nvPr>
            <p:ph type="body" sz="quarter" idx="14"/>
          </p:nvPr>
        </p:nvSpPr>
        <p:spPr>
          <a:xfrm>
            <a:off x="2061563" y="5097447"/>
            <a:ext cx="5853077" cy="5993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8" name="Text Placeholder 19"/>
          <p:cNvSpPr>
            <a:spLocks noGrp="1"/>
          </p:cNvSpPr>
          <p:nvPr>
            <p:ph type="body" sz="quarter" idx="15"/>
          </p:nvPr>
        </p:nvSpPr>
        <p:spPr>
          <a:xfrm>
            <a:off x="2061563" y="5696785"/>
            <a:ext cx="5853077" cy="53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13356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Blank no ru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www.dana-lib.com/ShowImage.ashx?id=4039&amp;fftid=4&amp;fp=/DSCF1980_5x7_300.jpg&amp;width=731&amp;height=102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196"/>
          <a:stretch/>
        </p:blipFill>
        <p:spPr bwMode="auto">
          <a:xfrm>
            <a:off x="7336814" y="2792"/>
            <a:ext cx="7293586" cy="7971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Flowchart: Manual Input 17"/>
          <p:cNvSpPr/>
          <p:nvPr/>
        </p:nvSpPr>
        <p:spPr>
          <a:xfrm rot="5400000">
            <a:off x="767043" y="-779161"/>
            <a:ext cx="7971056" cy="952937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Parallelogram 18"/>
          <p:cNvSpPr/>
          <p:nvPr/>
        </p:nvSpPr>
        <p:spPr>
          <a:xfrm rot="10800000" flipV="1">
            <a:off x="931304" y="3267868"/>
            <a:ext cx="7877415" cy="1689434"/>
          </a:xfrm>
          <a:prstGeom prst="parallelogram">
            <a:avLst>
              <a:gd name="adj" fmla="val 23797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3" y="1739834"/>
            <a:ext cx="2359605" cy="124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69200"/>
            <a:ext cx="14640560" cy="693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9591040" y="7545968"/>
            <a:ext cx="4615231" cy="642848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-12118" y="55490"/>
            <a:ext cx="763211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Honesty and Integrity  |  Good Corporate Citizenship  |  Open Communication  |  Continuous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</a:rPr>
              <a:t> Improvement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061563" y="3781281"/>
            <a:ext cx="5853077" cy="823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061563" y="5097447"/>
            <a:ext cx="5853077" cy="5993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2061563" y="5696785"/>
            <a:ext cx="5853077" cy="53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142170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Blank no ru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6670949" y="2871777"/>
            <a:ext cx="5324475" cy="82391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4200" b="1" u="none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6670949" y="3706558"/>
            <a:ext cx="5324475" cy="599338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6670949" y="4305896"/>
            <a:ext cx="5324475" cy="530363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0" y="6858000"/>
            <a:ext cx="14630400" cy="1405124"/>
          </a:xfrm>
          <a:prstGeom prst="rect">
            <a:avLst/>
          </a:prstGeom>
          <a:gradFill flip="none" rotWithShape="1">
            <a:gsLst>
              <a:gs pos="0">
                <a:srgbClr val="079EEE">
                  <a:lumMod val="100000"/>
                </a:srgbClr>
              </a:gs>
              <a:gs pos="100000">
                <a:srgbClr val="0D478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2294" y="2922521"/>
            <a:ext cx="3074772" cy="16193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3744033" y="6929637"/>
            <a:ext cx="7155087" cy="996621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6670949" y="3636195"/>
            <a:ext cx="4947824" cy="0"/>
          </a:xfrm>
          <a:prstGeom prst="line">
            <a:avLst/>
          </a:prstGeom>
          <a:ln w="12700">
            <a:solidFill>
              <a:srgbClr val="079EE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0" y="0"/>
            <a:ext cx="14630400" cy="484754"/>
          </a:xfrm>
          <a:prstGeom prst="rect">
            <a:avLst/>
          </a:prstGeom>
          <a:gradFill flip="none" rotWithShape="1">
            <a:gsLst>
              <a:gs pos="0">
                <a:srgbClr val="079EEE">
                  <a:lumMod val="100000"/>
                </a:srgbClr>
              </a:gs>
              <a:gs pos="100000">
                <a:srgbClr val="0D478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306320" y="120361"/>
            <a:ext cx="10058399" cy="2862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400" dirty="0">
                <a:solidFill>
                  <a:schemeClr val="bg1"/>
                </a:solidFill>
              </a:rPr>
              <a:t>Honesty and Integrity   |   Good Corporate Citizenship   |   Open Communication   |</a:t>
            </a:r>
            <a:r>
              <a:rPr lang="en-US" sz="1400" baseline="0" dirty="0">
                <a:solidFill>
                  <a:schemeClr val="bg1"/>
                </a:solidFill>
              </a:rPr>
              <a:t>   Continuous Improvement</a:t>
            </a:r>
            <a:endParaRPr lang="en-US" sz="1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31931059"/>
      </p:ext>
    </p:extLst>
  </p:cSld>
  <p:clrMapOvr>
    <a:masterClrMapping/>
  </p:clrMapOvr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-33524"/>
            <a:ext cx="14630400" cy="8344404"/>
          </a:xfrm>
          <a:prstGeom prst="rect">
            <a:avLst/>
          </a:prstGeom>
          <a:gradFill flip="none" rotWithShape="1">
            <a:gsLst>
              <a:gs pos="0">
                <a:srgbClr val="079EEE">
                  <a:lumMod val="100000"/>
                </a:srgbClr>
              </a:gs>
              <a:gs pos="100000">
                <a:srgbClr val="0D4786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3381202" y="2433118"/>
            <a:ext cx="7867996" cy="2760881"/>
            <a:chOff x="3281898" y="2655857"/>
            <a:chExt cx="7867996" cy="2760881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78510" y="2655857"/>
              <a:ext cx="3074772" cy="1619380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6010"/>
            <a:stretch/>
          </p:blipFill>
          <p:spPr>
            <a:xfrm>
              <a:off x="3281898" y="4420117"/>
              <a:ext cx="7867996" cy="99662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943078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325880"/>
            <a:ext cx="13386816" cy="6294120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defRPr sz="2900"/>
            </a:lvl2pPr>
            <a:lvl3pPr marL="966788" indent="-284163">
              <a:lnSpc>
                <a:spcPct val="90000"/>
              </a:lnSpc>
              <a:buClr>
                <a:schemeClr val="tx1"/>
              </a:buClr>
              <a:defRPr sz="2300"/>
            </a:lvl3pPr>
            <a:lvl4pPr marL="1198563" indent="-231775">
              <a:lnSpc>
                <a:spcPct val="90000"/>
              </a:lnSpc>
              <a:buClr>
                <a:schemeClr val="tx1"/>
              </a:buClr>
              <a:defRPr sz="1900"/>
            </a:lvl4pPr>
            <a:lvl5pPr marL="1376363" indent="-177800">
              <a:lnSpc>
                <a:spcPct val="9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7765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999804"/>
            <a:ext cx="13386816" cy="5609686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defRPr sz="2900"/>
            </a:lvl2pPr>
            <a:lvl3pPr marL="966788" indent="-284163">
              <a:lnSpc>
                <a:spcPct val="90000"/>
              </a:lnSpc>
              <a:buClr>
                <a:schemeClr val="tx1"/>
              </a:buClr>
              <a:defRPr sz="2300"/>
            </a:lvl3pPr>
            <a:lvl4pPr marL="1198563" indent="-231775">
              <a:lnSpc>
                <a:spcPct val="90000"/>
              </a:lnSpc>
              <a:buClr>
                <a:schemeClr val="tx1"/>
              </a:buClr>
              <a:defRPr sz="1900"/>
            </a:lvl4pPr>
            <a:lvl5pPr marL="1376363" indent="-177800">
              <a:lnSpc>
                <a:spcPct val="90000"/>
              </a:lnSpc>
              <a:buClr>
                <a:schemeClr val="tx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none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14375" y="1261680"/>
            <a:ext cx="12223750" cy="725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31174762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325880"/>
            <a:ext cx="6459051" cy="6291072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15A560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defRPr sz="2900"/>
            </a:lvl2pPr>
            <a:lvl3pPr marL="966788" indent="-284163">
              <a:lnSpc>
                <a:spcPct val="90000"/>
              </a:lnSpc>
              <a:defRPr sz="2300"/>
            </a:lvl3pPr>
            <a:lvl4pPr marL="1198563" indent="-231775">
              <a:lnSpc>
                <a:spcPct val="90000"/>
              </a:lnSpc>
              <a:defRPr sz="1900"/>
            </a:lvl4pPr>
            <a:lvl5pPr marL="1376363" indent="-177800"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7645832" y="1325880"/>
            <a:ext cx="6459051" cy="6291072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15A560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defRPr sz="2900"/>
            </a:lvl2pPr>
            <a:lvl3pPr marL="966788" indent="-284163">
              <a:lnSpc>
                <a:spcPct val="90000"/>
              </a:lnSpc>
              <a:defRPr sz="2300"/>
            </a:lvl3pPr>
            <a:lvl4pPr marL="1198563" indent="-231775">
              <a:lnSpc>
                <a:spcPct val="90000"/>
              </a:lnSpc>
              <a:defRPr sz="1900"/>
            </a:lvl4pPr>
            <a:lvl5pPr marL="1376363" indent="-177800"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656243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Plus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002536"/>
            <a:ext cx="6459051" cy="5617464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15A560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defRPr sz="2900"/>
            </a:lvl2pPr>
            <a:lvl3pPr marL="966788" indent="-284163">
              <a:lnSpc>
                <a:spcPct val="90000"/>
              </a:lnSpc>
              <a:defRPr sz="2300"/>
            </a:lvl3pPr>
            <a:lvl4pPr marL="1198563" indent="-231775">
              <a:lnSpc>
                <a:spcPct val="90000"/>
              </a:lnSpc>
              <a:defRPr sz="1900"/>
            </a:lvl4pPr>
            <a:lvl5pPr marL="1376363" indent="-177800"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14375" y="1261680"/>
            <a:ext cx="12223750" cy="725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a Subtitle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645832" y="2002536"/>
            <a:ext cx="6459051" cy="5617464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15A560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defRPr sz="2900"/>
            </a:lvl2pPr>
            <a:lvl3pPr marL="966788" indent="-284163">
              <a:lnSpc>
                <a:spcPct val="90000"/>
              </a:lnSpc>
              <a:defRPr sz="2300"/>
            </a:lvl3pPr>
            <a:lvl4pPr marL="1198563" indent="-231775">
              <a:lnSpc>
                <a:spcPct val="90000"/>
              </a:lnSpc>
              <a:defRPr sz="1900"/>
            </a:lvl4pPr>
            <a:lvl5pPr marL="1376363" indent="-177800"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13327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Columns + He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2097126"/>
            <a:ext cx="6459051" cy="5617464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15A560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defRPr sz="2900"/>
            </a:lvl2pPr>
            <a:lvl3pPr marL="966788" indent="-284163">
              <a:lnSpc>
                <a:spcPct val="90000"/>
              </a:lnSpc>
              <a:defRPr sz="2300"/>
            </a:lvl3pPr>
            <a:lvl4pPr marL="1198563" indent="-231775">
              <a:lnSpc>
                <a:spcPct val="90000"/>
              </a:lnSpc>
              <a:defRPr sz="1900"/>
            </a:lvl4pPr>
            <a:lvl5pPr marL="1376363" indent="-177800"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04088" y="1403130"/>
            <a:ext cx="6455664" cy="7254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 Header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645832" y="2097126"/>
            <a:ext cx="6459051" cy="5617464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15A560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defRPr sz="2900"/>
            </a:lvl2pPr>
            <a:lvl3pPr marL="966788" indent="-284163">
              <a:lnSpc>
                <a:spcPct val="90000"/>
              </a:lnSpc>
              <a:defRPr sz="2300"/>
            </a:lvl3pPr>
            <a:lvl4pPr marL="1198563" indent="-231775">
              <a:lnSpc>
                <a:spcPct val="90000"/>
              </a:lnSpc>
              <a:defRPr sz="1900"/>
            </a:lvl4pPr>
            <a:lvl5pPr marL="1376363" indent="-177800"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Text Placeholder 6"/>
          <p:cNvSpPr>
            <a:spLocks noGrp="1"/>
          </p:cNvSpPr>
          <p:nvPr>
            <p:ph type="body" sz="quarter" idx="13" hasCustomPrompt="1"/>
          </p:nvPr>
        </p:nvSpPr>
        <p:spPr>
          <a:xfrm>
            <a:off x="7645832" y="1403130"/>
            <a:ext cx="6455664" cy="7254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 Header</a:t>
            </a:r>
          </a:p>
        </p:txBody>
      </p:sp>
    </p:spTree>
    <p:extLst>
      <p:ext uri="{BB962C8B-B14F-4D97-AF65-F5344CB8AC3E}">
        <p14:creationId xmlns:p14="http://schemas.microsoft.com/office/powerpoint/2010/main" val="2396075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Left Header/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1" hasCustomPrompt="1"/>
          </p:nvPr>
        </p:nvSpPr>
        <p:spPr>
          <a:xfrm>
            <a:off x="704088" y="1403130"/>
            <a:ext cx="6455664" cy="725488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34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Click to Add a Header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2"/>
          </p:nvPr>
        </p:nvSpPr>
        <p:spPr>
          <a:xfrm>
            <a:off x="7645832" y="1399032"/>
            <a:ext cx="6459051" cy="6315561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rgbClr val="15A560"/>
              </a:buClr>
              <a:buSzPct val="100000"/>
              <a:buFontTx/>
              <a:buBlip>
                <a:blip r:embed="rId2"/>
              </a:buBlip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defRPr sz="2900"/>
            </a:lvl2pPr>
            <a:lvl3pPr marL="966788" indent="-284163">
              <a:lnSpc>
                <a:spcPct val="90000"/>
              </a:lnSpc>
              <a:defRPr sz="2300"/>
            </a:lvl3pPr>
            <a:lvl4pPr marL="1198563" indent="-231775">
              <a:lnSpc>
                <a:spcPct val="90000"/>
              </a:lnSpc>
              <a:defRPr sz="1900"/>
            </a:lvl4pPr>
            <a:lvl5pPr marL="1376363" indent="-177800">
              <a:lnSpc>
                <a:spcPct val="90000"/>
              </a:lnSpc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3727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4088" y="1325880"/>
            <a:ext cx="6459051" cy="6291072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900"/>
            </a:lvl2pPr>
            <a:lvl3pPr marL="966788" indent="-284163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300"/>
            </a:lvl3pPr>
            <a:lvl4pPr marL="1198563" indent="-231775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900"/>
            </a:lvl4pPr>
            <a:lvl5pPr marL="1376363" indent="-1778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0"/>
          </p:nvPr>
        </p:nvSpPr>
        <p:spPr>
          <a:xfrm>
            <a:off x="7645832" y="1325880"/>
            <a:ext cx="6459051" cy="6291072"/>
          </a:xfrm>
          <a:prstGeom prst="rect">
            <a:avLst/>
          </a:prstGeom>
        </p:spPr>
        <p:txBody>
          <a:bodyPr/>
          <a:lstStyle>
            <a:lvl1pPr marL="400050" indent="-400050">
              <a:lnSpc>
                <a:spcPct val="90000"/>
              </a:lnSpc>
              <a:spcBef>
                <a:spcPts val="1500"/>
              </a:spcBef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defRPr sz="3600"/>
            </a:lvl1pPr>
            <a:lvl2pPr marL="682625" indent="-282575">
              <a:lnSpc>
                <a:spcPct val="90000"/>
              </a:lnSpc>
              <a:spcBef>
                <a:spcPts val="8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900"/>
            </a:lvl2pPr>
            <a:lvl3pPr marL="966788" indent="-284163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2300"/>
            </a:lvl3pPr>
            <a:lvl4pPr marL="1198563" indent="-231775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 sz="1900"/>
            </a:lvl4pPr>
            <a:lvl5pPr marL="1376363" indent="-177800">
              <a:lnSpc>
                <a:spcPct val="90000"/>
              </a:lnSpc>
              <a:buClr>
                <a:schemeClr val="accent1"/>
              </a:buClr>
              <a:buFont typeface="Wingdings" panose="05000000000000000000" pitchFamily="2" charset="2"/>
              <a:buChar char="§"/>
              <a:defRPr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52828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097825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 +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714375" y="1261680"/>
            <a:ext cx="12223750" cy="725488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62312690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ig 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82" y="299951"/>
            <a:ext cx="1231926" cy="650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0317" y="2957315"/>
            <a:ext cx="12969766" cy="2041700"/>
          </a:xfrm>
        </p:spPr>
        <p:txBody>
          <a:bodyPr anchor="ctr" anchorCtr="0"/>
          <a:lstStyle>
            <a:lvl1pPr algn="ctr">
              <a:defRPr sz="90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© Dana 2016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 userDrawn="1"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6664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Big Centered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82" y="299951"/>
            <a:ext cx="1231926" cy="6508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78" y="2964678"/>
            <a:ext cx="7294178" cy="2041700"/>
          </a:xfrm>
        </p:spPr>
        <p:txBody>
          <a:bodyPr anchor="ctr" anchorCtr="0"/>
          <a:lstStyle>
            <a:lvl1pPr algn="l">
              <a:defRPr sz="7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 userDrawn="1"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© Dana 2016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 userDrawn="1"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385447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Blank no ru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62" y="4688"/>
            <a:ext cx="14630398" cy="82295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Flowchart: Manual Input 22"/>
          <p:cNvSpPr/>
          <p:nvPr userDrawn="1"/>
        </p:nvSpPr>
        <p:spPr>
          <a:xfrm rot="5400000">
            <a:off x="767043" y="-779161"/>
            <a:ext cx="7971056" cy="952937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Parallelogram 24"/>
          <p:cNvSpPr/>
          <p:nvPr userDrawn="1"/>
        </p:nvSpPr>
        <p:spPr>
          <a:xfrm rot="10800000" flipV="1">
            <a:off x="931304" y="3267868"/>
            <a:ext cx="7877415" cy="1689434"/>
          </a:xfrm>
          <a:prstGeom prst="parallelogram">
            <a:avLst>
              <a:gd name="adj" fmla="val 23797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3" name="TextBox 2"/>
          <p:cNvSpPr txBox="1"/>
          <p:nvPr userDrawn="1"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 userDrawn="1"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 userDrawn="1"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3" y="1739834"/>
            <a:ext cx="2359605" cy="124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69200"/>
            <a:ext cx="14640560" cy="693923"/>
          </a:xfrm>
          <a:prstGeom prst="rect">
            <a:avLst/>
          </a:prstGeom>
        </p:spPr>
      </p:pic>
      <p:sp>
        <p:nvSpPr>
          <p:cNvPr id="16" name="TextBox 15"/>
          <p:cNvSpPr txBox="1"/>
          <p:nvPr userDrawn="1"/>
        </p:nvSpPr>
        <p:spPr>
          <a:xfrm>
            <a:off x="-12118" y="45330"/>
            <a:ext cx="7560997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Honesty and Integrity  |  Good Corporate Citizenship  |  Open Communication  |  Continuous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</a:rPr>
              <a:t> Improvement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9591040" y="7545968"/>
            <a:ext cx="4615231" cy="642848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061563" y="3781281"/>
            <a:ext cx="5324475" cy="823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061563" y="5097447"/>
            <a:ext cx="5324475" cy="5993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2061563" y="5696785"/>
            <a:ext cx="5324475" cy="53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23621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9520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ig Centered Text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277" y="2964678"/>
            <a:ext cx="12662251" cy="2041700"/>
          </a:xfrm>
        </p:spPr>
        <p:txBody>
          <a:bodyPr anchor="ctr" anchorCtr="0"/>
          <a:lstStyle>
            <a:lvl1pPr algn="ctr">
              <a:defRPr sz="7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Slide Number Placeholder 4"/>
          <p:cNvSpPr>
            <a:spLocks noGrp="1"/>
          </p:cNvSpPr>
          <p:nvPr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82" y="299951"/>
            <a:ext cx="1231926" cy="650828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/>
                <a:cs typeface="Arial"/>
              </a:rPr>
              <a:t>© Dana 2016</a:t>
            </a:r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Slide Number Placeholder 4"/>
          <p:cNvSpPr>
            <a:spLocks noGrp="1"/>
          </p:cNvSpPr>
          <p:nvPr userDrawn="1"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pPr algn="r"/>
              <a:t>‹#›</a:t>
            </a:fld>
            <a:endParaRPr lang="en-US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43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62455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063499236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5_Blank no ru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14630400" cy="822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8" name="Flowchart: Manual Input 7"/>
          <p:cNvSpPr/>
          <p:nvPr/>
        </p:nvSpPr>
        <p:spPr>
          <a:xfrm rot="5400000">
            <a:off x="767043" y="-779161"/>
            <a:ext cx="7971056" cy="952937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3" y="1739834"/>
            <a:ext cx="2359605" cy="1242725"/>
          </a:xfrm>
          <a:prstGeom prst="rect">
            <a:avLst/>
          </a:prstGeom>
        </p:spPr>
      </p:pic>
      <p:sp>
        <p:nvSpPr>
          <p:cNvPr id="12" name="Parallelogram 11"/>
          <p:cNvSpPr/>
          <p:nvPr/>
        </p:nvSpPr>
        <p:spPr>
          <a:xfrm rot="10800000" flipV="1">
            <a:off x="931304" y="3267868"/>
            <a:ext cx="7877415" cy="1689434"/>
          </a:xfrm>
          <a:prstGeom prst="parallelogram">
            <a:avLst>
              <a:gd name="adj" fmla="val 23797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69200"/>
            <a:ext cx="14640560" cy="6939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118" y="55490"/>
            <a:ext cx="763211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Honesty and Integrity  |  Good Corporate Citizenship  |  Open Communication  |  Continuous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</a:rPr>
              <a:t> Improvement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9591040" y="7545968"/>
            <a:ext cx="4615231" cy="642848"/>
          </a:xfrm>
          <a:prstGeom prst="rect">
            <a:avLst/>
          </a:prstGeom>
        </p:spPr>
      </p:pic>
      <p:sp>
        <p:nvSpPr>
          <p:cNvPr id="20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061563" y="3781281"/>
            <a:ext cx="5853077" cy="823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1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061563" y="5097447"/>
            <a:ext cx="5853077" cy="5993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4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2061563" y="5696785"/>
            <a:ext cx="5853077" cy="53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8508485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Blank no ru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http://www.dana-lib.com/ShowImage.ashx?id=4374&amp;fftid=4&amp;fp=/DANA_0129-Re.jpg&amp;width=1200&amp;height=80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28"/>
          <a:stretch/>
        </p:blipFill>
        <p:spPr bwMode="auto">
          <a:xfrm>
            <a:off x="3468414" y="2792"/>
            <a:ext cx="11161985" cy="7967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owchart: Manual Input 18"/>
          <p:cNvSpPr/>
          <p:nvPr/>
        </p:nvSpPr>
        <p:spPr>
          <a:xfrm rot="5400000">
            <a:off x="767043" y="-779161"/>
            <a:ext cx="7971056" cy="952937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Parallelogram 21"/>
          <p:cNvSpPr/>
          <p:nvPr/>
        </p:nvSpPr>
        <p:spPr>
          <a:xfrm rot="10800000" flipV="1">
            <a:off x="931304" y="3267868"/>
            <a:ext cx="7877415" cy="1689434"/>
          </a:xfrm>
          <a:prstGeom prst="parallelogram">
            <a:avLst>
              <a:gd name="adj" fmla="val 23797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3" y="1739834"/>
            <a:ext cx="2359605" cy="124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69200"/>
            <a:ext cx="14640560" cy="69392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9591040" y="7545968"/>
            <a:ext cx="4615231" cy="642848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-12118" y="55490"/>
            <a:ext cx="7632118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Honesty and Integrity  |  Good Corporate Citizenship  |  Open Communication  |  Continuous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</a:rPr>
              <a:t> Improvement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3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061563" y="3781281"/>
            <a:ext cx="5853077" cy="823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061563" y="5097447"/>
            <a:ext cx="5853077" cy="5993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7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2061563" y="5696785"/>
            <a:ext cx="5853077" cy="53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57176427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Blank no rule 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40" b="9820"/>
          <a:stretch/>
        </p:blipFill>
        <p:spPr>
          <a:xfrm>
            <a:off x="7310121" y="2792"/>
            <a:ext cx="7320280" cy="7845528"/>
          </a:xfrm>
          <a:prstGeom prst="rect">
            <a:avLst/>
          </a:prstGeom>
        </p:spPr>
      </p:pic>
      <p:sp>
        <p:nvSpPr>
          <p:cNvPr id="22" name="Flowchart: Manual Input 21"/>
          <p:cNvSpPr/>
          <p:nvPr/>
        </p:nvSpPr>
        <p:spPr>
          <a:xfrm rot="5400000">
            <a:off x="767043" y="-779161"/>
            <a:ext cx="7971056" cy="9529378"/>
          </a:xfrm>
          <a:prstGeom prst="flowChartManualInp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Parallelogram 22"/>
          <p:cNvSpPr/>
          <p:nvPr/>
        </p:nvSpPr>
        <p:spPr>
          <a:xfrm rot="10800000" flipV="1">
            <a:off x="931304" y="3267868"/>
            <a:ext cx="7877415" cy="1689434"/>
          </a:xfrm>
          <a:prstGeom prst="parallelogram">
            <a:avLst>
              <a:gd name="adj" fmla="val 23797"/>
            </a:avLst>
          </a:prstGeom>
          <a:solidFill>
            <a:srgbClr val="0085C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/>
        </p:nvSpPr>
        <p:spPr>
          <a:xfrm>
            <a:off x="14070847" y="7861110"/>
            <a:ext cx="407727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0" name="Slide Number Placeholder 4"/>
          <p:cNvSpPr>
            <a:spLocks noGrp="1"/>
          </p:cNvSpPr>
          <p:nvPr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6433" y="1739834"/>
            <a:ext cx="2359605" cy="124272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160" y="7569200"/>
            <a:ext cx="14640560" cy="693923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-12117" y="35170"/>
            <a:ext cx="7398156" cy="25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1200" dirty="0">
                <a:solidFill>
                  <a:schemeClr val="bg1">
                    <a:lumMod val="65000"/>
                  </a:schemeClr>
                </a:solidFill>
              </a:rPr>
              <a:t>Honesty and Integrity  |  Good Corporate Citizenship  |  Open Communication  |  Continuous</a:t>
            </a:r>
            <a:r>
              <a:rPr lang="en-US" sz="1200" baseline="0" dirty="0">
                <a:solidFill>
                  <a:schemeClr val="bg1">
                    <a:lumMod val="65000"/>
                  </a:schemeClr>
                </a:solidFill>
              </a:rPr>
              <a:t> Improvement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010"/>
          <a:stretch/>
        </p:blipFill>
        <p:spPr>
          <a:xfrm>
            <a:off x="9591040" y="7545968"/>
            <a:ext cx="4615231" cy="642848"/>
          </a:xfrm>
          <a:prstGeom prst="rect">
            <a:avLst/>
          </a:prstGeom>
        </p:spPr>
      </p:pic>
      <p:sp>
        <p:nvSpPr>
          <p:cNvPr id="18" name="Text Placeholder 19"/>
          <p:cNvSpPr>
            <a:spLocks noGrp="1"/>
          </p:cNvSpPr>
          <p:nvPr>
            <p:ph type="body" sz="quarter" idx="10"/>
          </p:nvPr>
        </p:nvSpPr>
        <p:spPr>
          <a:xfrm>
            <a:off x="2061563" y="3781281"/>
            <a:ext cx="5853077" cy="82391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4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5" name="Text Placeholder 19"/>
          <p:cNvSpPr>
            <a:spLocks noGrp="1"/>
          </p:cNvSpPr>
          <p:nvPr>
            <p:ph type="body" sz="quarter" idx="11"/>
          </p:nvPr>
        </p:nvSpPr>
        <p:spPr>
          <a:xfrm>
            <a:off x="2061563" y="5097447"/>
            <a:ext cx="5853077" cy="599338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26" name="Text Placeholder 19"/>
          <p:cNvSpPr>
            <a:spLocks noGrp="1"/>
          </p:cNvSpPr>
          <p:nvPr>
            <p:ph type="body" sz="quarter" idx="12"/>
          </p:nvPr>
        </p:nvSpPr>
        <p:spPr>
          <a:xfrm>
            <a:off x="2061563" y="5696785"/>
            <a:ext cx="5853077" cy="530363"/>
          </a:xfrm>
          <a:prstGeom prst="rect">
            <a:avLst/>
          </a:prstGeom>
        </p:spPr>
        <p:txBody>
          <a:bodyPr/>
          <a:lstStyle>
            <a:lvl1pPr marL="0" indent="0" algn="r">
              <a:buNone/>
              <a:defRPr sz="3200" b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97549872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4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image" Target="../media/image1.emf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2.xml"/><Relationship Id="rId30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920600"/>
            <a:ext cx="14630400" cy="34252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4088" y="328766"/>
            <a:ext cx="12202616" cy="950976"/>
          </a:xfrm>
          <a:prstGeom prst="rect">
            <a:avLst/>
          </a:prstGeom>
        </p:spPr>
        <p:txBody>
          <a:bodyPr vert="horz" lIns="130622" tIns="65311" rIns="130622" bIns="65311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12906704" y="7971056"/>
            <a:ext cx="1090363" cy="2585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90000"/>
              </a:lnSpc>
            </a:pPr>
            <a:r>
              <a:rPr lang="en-US" sz="1200" dirty="0">
                <a:solidFill>
                  <a:schemeClr val="bg1"/>
                </a:solidFill>
                <a:latin typeface="Arial"/>
                <a:cs typeface="Arial"/>
              </a:rPr>
              <a:t>© Dana 2017</a:t>
            </a:r>
            <a:endParaRPr lang="en-US" sz="1200" dirty="0">
              <a:solidFill>
                <a:schemeClr val="bg1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0" y="1250731"/>
            <a:ext cx="14630400" cy="0"/>
          </a:xfrm>
          <a:prstGeom prst="line">
            <a:avLst/>
          </a:prstGeom>
          <a:ln w="12700">
            <a:solidFill>
              <a:srgbClr val="0085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9082" y="299951"/>
            <a:ext cx="1231926" cy="650828"/>
          </a:xfrm>
          <a:prstGeom prst="rect">
            <a:avLst/>
          </a:prstGeom>
        </p:spPr>
      </p:pic>
      <p:sp>
        <p:nvSpPr>
          <p:cNvPr id="9" name="Slide Number Placeholder 4"/>
          <p:cNvSpPr>
            <a:spLocks noGrp="1"/>
          </p:cNvSpPr>
          <p:nvPr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  <p:graphicFrame>
        <p:nvGraphicFramePr>
          <p:cNvPr id="11" name="Object 10" hidden="1"/>
          <p:cNvGraphicFramePr>
            <a:graphicFrameLocks noChangeAspect="1"/>
          </p:cNvGraphicFramePr>
          <p:nvPr userDrawn="1"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1283465279"/>
              </p:ext>
            </p:extLst>
          </p:nvPr>
        </p:nvGraphicFramePr>
        <p:xfrm>
          <a:off x="1588" y="1588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55" name="think-cell Slide" r:id="rId30" imgW="216" imgH="216" progId="TCLayout.ActiveDocument.1">
                  <p:embed/>
                </p:oleObj>
              </mc:Choice>
              <mc:Fallback>
                <p:oleObj name="think-cell Slide" r:id="rId30" imgW="216" imgH="216" progId="TCLayout.ActiveDocument.1">
                  <p:embed/>
                  <p:pic>
                    <p:nvPicPr>
                      <p:cNvPr id="3" name="Object 2" hidden="1"/>
                      <p:cNvPicPr/>
                      <p:nvPr/>
                    </p:nvPicPr>
                    <p:blipFill>
                      <a:blip r:embed="rId31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Slide Number Placeholder 4"/>
          <p:cNvSpPr>
            <a:spLocks noGrp="1"/>
          </p:cNvSpPr>
          <p:nvPr userDrawn="1"/>
        </p:nvSpPr>
        <p:spPr>
          <a:xfrm>
            <a:off x="13836580" y="7861110"/>
            <a:ext cx="641995" cy="36849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defPPr>
              <a:defRPr lang="en-US"/>
            </a:defPPr>
            <a:lvl1pPr marL="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5311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306220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95933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1244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555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1866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771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224882" algn="l" defTabSz="1306220" rtl="0" eaLnBrk="1" latinLnBrk="0" hangingPunct="1"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2094128C-E83B-4BC0-9473-8FAC66CBA9BD}" type="slidenum">
              <a:rPr lang="en-US" sz="1200" smtClean="0">
                <a:solidFill>
                  <a:schemeClr val="bg1"/>
                </a:solidFill>
              </a:rPr>
              <a:pPr algn="r"/>
              <a:t>‹#›</a:t>
            </a:fld>
            <a:endParaRPr 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1833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  <p:sldLayoutId id="2147483650" r:id="rId14"/>
    <p:sldLayoutId id="2147483669" r:id="rId15"/>
    <p:sldLayoutId id="2147483666" r:id="rId16"/>
    <p:sldLayoutId id="2147483670" r:id="rId17"/>
    <p:sldLayoutId id="2147483672" r:id="rId18"/>
    <p:sldLayoutId id="2147483673" r:id="rId19"/>
    <p:sldLayoutId id="2147483654" r:id="rId20"/>
    <p:sldLayoutId id="2147483671" r:id="rId21"/>
    <p:sldLayoutId id="2147483651" r:id="rId22"/>
    <p:sldLayoutId id="2147483668" r:id="rId23"/>
    <p:sldLayoutId id="2147483688" r:id="rId24"/>
  </p:sldLayoutIdLst>
  <p:hf hdr="0" ftr="0" dt="0"/>
  <p:txStyles>
    <p:titleStyle>
      <a:lvl1pPr algn="l" defTabSz="1306220" rtl="0" eaLnBrk="1" latinLnBrk="0" hangingPunct="1">
        <a:lnSpc>
          <a:spcPct val="90000"/>
        </a:lnSpc>
        <a:spcBef>
          <a:spcPct val="0"/>
        </a:spcBef>
        <a:buNone/>
        <a:defRPr sz="4600" b="1" kern="1200" cap="none" baseline="0">
          <a:solidFill>
            <a:srgbClr val="0085CA"/>
          </a:solidFill>
          <a:latin typeface="+mj-lt"/>
          <a:ea typeface="+mj-ea"/>
          <a:cs typeface="+mj-cs"/>
        </a:defRPr>
      </a:lvl1pPr>
    </p:titleStyle>
    <p:bodyStyle>
      <a:lvl1pPr marL="489833" indent="-489833" algn="l" defTabSz="1306220" rtl="0" eaLnBrk="1" latinLnBrk="0" hangingPunct="1">
        <a:spcBef>
          <a:spcPts val="1300"/>
        </a:spcBef>
        <a:buSzPct val="85000"/>
        <a:buFontTx/>
        <a:buBlip>
          <a:blip r:embed="rId32"/>
        </a:buBlip>
        <a:defRPr sz="3800" kern="1200">
          <a:solidFill>
            <a:schemeClr val="tx1"/>
          </a:solidFill>
          <a:latin typeface="+mn-lt"/>
          <a:ea typeface="+mn-ea"/>
          <a:cs typeface="+mn-cs"/>
        </a:defRPr>
      </a:lvl1pPr>
      <a:lvl2pPr marL="798513" indent="-284163" algn="l" defTabSz="1306220" rtl="0" eaLnBrk="1" latinLnBrk="0" hangingPunct="1">
        <a:spcBef>
          <a:spcPts val="600"/>
        </a:spcBef>
        <a:buFont typeface="GM Sans Regular" panose="02000503000000000004" pitchFamily="2" charset="0"/>
        <a:buChar char="–"/>
        <a:defRPr sz="3100" kern="1200">
          <a:solidFill>
            <a:schemeClr val="tx1"/>
          </a:solidFill>
          <a:latin typeface="+mn-lt"/>
          <a:ea typeface="+mn-ea"/>
          <a:cs typeface="+mn-cs"/>
        </a:defRPr>
      </a:lvl2pPr>
      <a:lvl3pPr marL="1030288" indent="-231775" algn="l" defTabSz="1306220" rtl="0" eaLnBrk="1" latinLnBrk="0" hangingPunct="1">
        <a:spcBef>
          <a:spcPts val="500"/>
        </a:spcBef>
        <a:buFont typeface="GM Sans Regular" panose="02000503000000000004" pitchFamily="2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475" indent="-230188" algn="l" defTabSz="1306220" rtl="0" eaLnBrk="1" latinLnBrk="0" hangingPunct="1">
        <a:spcBef>
          <a:spcPts val="300"/>
        </a:spcBef>
        <a:buFont typeface="GM Sans Regular" panose="02000503000000000004" pitchFamily="2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82725" indent="-222250" algn="l" defTabSz="1306220" rtl="0" eaLnBrk="1" latinLnBrk="0" hangingPunct="1">
        <a:spcBef>
          <a:spcPts val="200"/>
        </a:spcBef>
        <a:buFont typeface="GM Sans Regular" panose="02000503000000000004" pitchFamily="2" charset="0"/>
        <a:buChar char="–"/>
        <a:defRPr sz="17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10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245216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489832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551437" indent="-326555" algn="l" defTabSz="1306220" rtl="0" eaLnBrk="1" latinLnBrk="0" hangingPunct="1">
        <a:spcBef>
          <a:spcPct val="20000"/>
        </a:spcBef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311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6220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933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1244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6555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1866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1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24882" algn="l" defTabSz="130622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openxmlformats.org/officeDocument/2006/relationships/image" Target="../media/image54.png"/><Relationship Id="rId18" Type="http://schemas.openxmlformats.org/officeDocument/2006/relationships/image" Target="../media/image59.emf"/><Relationship Id="rId3" Type="http://schemas.openxmlformats.org/officeDocument/2006/relationships/image" Target="../media/image45.jpeg"/><Relationship Id="rId21" Type="http://schemas.openxmlformats.org/officeDocument/2006/relationships/image" Target="../media/image62.png"/><Relationship Id="rId7" Type="http://schemas.openxmlformats.org/officeDocument/2006/relationships/image" Target="../media/image49.png"/><Relationship Id="rId12" Type="http://schemas.openxmlformats.org/officeDocument/2006/relationships/image" Target="../media/image53.png"/><Relationship Id="rId17" Type="http://schemas.openxmlformats.org/officeDocument/2006/relationships/image" Target="../media/image58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57.png"/><Relationship Id="rId20" Type="http://schemas.openxmlformats.org/officeDocument/2006/relationships/image" Target="../media/image6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.jpeg"/><Relationship Id="rId11" Type="http://schemas.microsoft.com/office/2007/relationships/hdphoto" Target="../media/hdphoto1.wdp"/><Relationship Id="rId5" Type="http://schemas.openxmlformats.org/officeDocument/2006/relationships/image" Target="../media/image47.png"/><Relationship Id="rId15" Type="http://schemas.openxmlformats.org/officeDocument/2006/relationships/image" Target="../media/image56.png"/><Relationship Id="rId23" Type="http://schemas.openxmlformats.org/officeDocument/2006/relationships/image" Target="../media/image64.png"/><Relationship Id="rId10" Type="http://schemas.openxmlformats.org/officeDocument/2006/relationships/image" Target="../media/image52.png"/><Relationship Id="rId19" Type="http://schemas.openxmlformats.org/officeDocument/2006/relationships/image" Target="../media/image60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Relationship Id="rId14" Type="http://schemas.openxmlformats.org/officeDocument/2006/relationships/image" Target="../media/image55.png"/><Relationship Id="rId22" Type="http://schemas.openxmlformats.org/officeDocument/2006/relationships/image" Target="../media/image6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7" Type="http://schemas.openxmlformats.org/officeDocument/2006/relationships/image" Target="../media/image68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7.emf"/><Relationship Id="rId5" Type="http://schemas.microsoft.com/office/2007/relationships/hdphoto" Target="../media/hdphoto2.wdp"/><Relationship Id="rId4" Type="http://schemas.openxmlformats.org/officeDocument/2006/relationships/image" Target="../media/image6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jpeg"/><Relationship Id="rId3" Type="http://schemas.openxmlformats.org/officeDocument/2006/relationships/image" Target="../media/image71.jpe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17" Type="http://schemas.openxmlformats.org/officeDocument/2006/relationships/image" Target="../media/image85.jpe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jpe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jpeg"/><Relationship Id="rId4" Type="http://schemas.openxmlformats.org/officeDocument/2006/relationships/image" Target="../media/image72.jpeg"/><Relationship Id="rId9" Type="http://schemas.openxmlformats.org/officeDocument/2006/relationships/image" Target="../media/image77.jpeg"/><Relationship Id="rId14" Type="http://schemas.openxmlformats.org/officeDocument/2006/relationships/image" Target="../media/image82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13" Type="http://schemas.openxmlformats.org/officeDocument/2006/relationships/image" Target="../media/image26.png"/><Relationship Id="rId3" Type="http://schemas.openxmlformats.org/officeDocument/2006/relationships/image" Target="../media/image16.png"/><Relationship Id="rId7" Type="http://schemas.openxmlformats.org/officeDocument/2006/relationships/image" Target="../media/image20.emf"/><Relationship Id="rId12" Type="http://schemas.openxmlformats.org/officeDocument/2006/relationships/image" Target="../media/image2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emf"/><Relationship Id="rId11" Type="http://schemas.openxmlformats.org/officeDocument/2006/relationships/image" Target="../media/image24.png"/><Relationship Id="rId5" Type="http://schemas.openxmlformats.org/officeDocument/2006/relationships/image" Target="../media/image18.jpe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image" Target="../media/image28.png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Relationship Id="rId14" Type="http://schemas.openxmlformats.org/officeDocument/2006/relationships/image" Target="../media/image3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DanaHQ-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1"/>
          <a:stretch/>
        </p:blipFill>
        <p:spPr bwMode="auto">
          <a:xfrm>
            <a:off x="-4639" y="0"/>
            <a:ext cx="14630400" cy="7934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r>
              <a:rPr lang="en-US" dirty="0"/>
              <a:t>Founded in 1904</a:t>
            </a:r>
          </a:p>
          <a:p>
            <a:r>
              <a:rPr lang="en-US" dirty="0"/>
              <a:t>Based in Maumee, Ohio</a:t>
            </a:r>
          </a:p>
          <a:p>
            <a:r>
              <a:rPr lang="en-US" dirty="0"/>
              <a:t>2016 sales:  $5.8 billion</a:t>
            </a:r>
          </a:p>
          <a:p>
            <a:r>
              <a:rPr lang="en-US" dirty="0"/>
              <a:t>27,000 people</a:t>
            </a:r>
          </a:p>
          <a:p>
            <a:r>
              <a:rPr lang="en-US" dirty="0"/>
              <a:t>Global operations and customers</a:t>
            </a:r>
          </a:p>
          <a:p>
            <a:pPr lvl="1"/>
            <a:r>
              <a:rPr lang="en-US" dirty="0"/>
              <a:t>More than 100 major facilities</a:t>
            </a:r>
          </a:p>
          <a:p>
            <a:pPr lvl="1"/>
            <a:r>
              <a:rPr lang="en-US" dirty="0"/>
              <a:t>34 countries on six continents</a:t>
            </a:r>
          </a:p>
          <a:p>
            <a:pPr lvl="1"/>
            <a:r>
              <a:rPr lang="en-US" dirty="0"/>
              <a:t>Customers in 130 countries</a:t>
            </a:r>
          </a:p>
          <a:p>
            <a:r>
              <a:rPr lang="en-US" dirty="0"/>
              <a:t>16 R&amp;D centers</a:t>
            </a:r>
          </a:p>
        </p:txBody>
      </p:sp>
      <p:sp>
        <p:nvSpPr>
          <p:cNvPr id="17410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eaLnBrk="1" hangingPunct="1"/>
            <a:r>
              <a:rPr lang="en-US" dirty="0"/>
              <a:t>Dana Incorporated</a:t>
            </a:r>
          </a:p>
        </p:txBody>
      </p:sp>
    </p:spTree>
    <p:extLst>
      <p:ext uri="{BB962C8B-B14F-4D97-AF65-F5344CB8AC3E}">
        <p14:creationId xmlns:p14="http://schemas.microsoft.com/office/powerpoint/2010/main" val="2057208345"/>
      </p:ext>
    </p:extLst>
  </p:cSld>
  <p:clrMapOvr>
    <a:masterClrMapping/>
  </p:clrMapOvr>
  <p:transition advClick="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44"/>
          <a:stretch/>
        </p:blipFill>
        <p:spPr>
          <a:xfrm>
            <a:off x="0" y="1228727"/>
            <a:ext cx="14630400" cy="6689697"/>
          </a:xfrm>
          <a:prstGeom prst="rect">
            <a:avLst/>
          </a:prstGeom>
          <a:effectLst/>
        </p:spPr>
      </p:pic>
      <p:sp>
        <p:nvSpPr>
          <p:cNvPr id="60" name="Rounded Rectangle 61"/>
          <p:cNvSpPr/>
          <p:nvPr/>
        </p:nvSpPr>
        <p:spPr>
          <a:xfrm>
            <a:off x="12114613" y="4308016"/>
            <a:ext cx="1611504" cy="163721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160" kern="0" dirty="0">
              <a:solidFill>
                <a:sysClr val="window" lastClr="FFFFFF"/>
              </a:solidFill>
            </a:endParaRPr>
          </a:p>
        </p:txBody>
      </p:sp>
      <p:sp>
        <p:nvSpPr>
          <p:cNvPr id="65" name="Rounded Rectangle 61"/>
          <p:cNvSpPr/>
          <p:nvPr/>
        </p:nvSpPr>
        <p:spPr>
          <a:xfrm>
            <a:off x="12114613" y="2539435"/>
            <a:ext cx="1611504" cy="163721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160" kern="0" dirty="0">
              <a:solidFill>
                <a:sysClr val="window" lastClr="FFFFFF"/>
              </a:solidFill>
            </a:endParaRPr>
          </a:p>
        </p:txBody>
      </p:sp>
      <p:sp>
        <p:nvSpPr>
          <p:cNvPr id="67" name="Rounded Rectangle 61"/>
          <p:cNvSpPr/>
          <p:nvPr/>
        </p:nvSpPr>
        <p:spPr>
          <a:xfrm>
            <a:off x="10202478" y="4308016"/>
            <a:ext cx="1611504" cy="163721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160" kern="0" dirty="0">
              <a:solidFill>
                <a:sysClr val="window" lastClr="FFFFFF"/>
              </a:solidFill>
            </a:endParaRPr>
          </a:p>
        </p:txBody>
      </p:sp>
      <p:sp>
        <p:nvSpPr>
          <p:cNvPr id="68" name="Rounded Rectangle 61"/>
          <p:cNvSpPr/>
          <p:nvPr/>
        </p:nvSpPr>
        <p:spPr>
          <a:xfrm>
            <a:off x="12114613" y="6076598"/>
            <a:ext cx="1611504" cy="163721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160" kern="0" dirty="0">
              <a:solidFill>
                <a:sysClr val="window" lastClr="FFFFFF"/>
              </a:solidFill>
            </a:endParaRPr>
          </a:p>
        </p:txBody>
      </p:sp>
      <p:sp>
        <p:nvSpPr>
          <p:cNvPr id="69" name="Rounded Rectangle 61"/>
          <p:cNvSpPr/>
          <p:nvPr/>
        </p:nvSpPr>
        <p:spPr>
          <a:xfrm>
            <a:off x="10202478" y="6076598"/>
            <a:ext cx="1611504" cy="163721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160" kern="0" dirty="0">
              <a:solidFill>
                <a:sysClr val="window" lastClr="FFFFFF"/>
              </a:solidFill>
            </a:endParaRPr>
          </a:p>
        </p:txBody>
      </p:sp>
      <p:sp>
        <p:nvSpPr>
          <p:cNvPr id="44" name="AutoShape 6" descr="data:image/jpeg;base64,/9j/4AAQSkZJRgABAQAAAQABAAD/2wCEAAkGBhQSEBUUExQUFBQUFxcYFxQXFRQXFBcVFhUYFBQUFBQXHSYeFxkkGhUVHy8gIycpLCwsFR4xNTAqNSYrLCkBCQoKDgwOGg8PGikcHBwsLCwpLCkpLSwpKSkpLDEsKS8sKSwsLCksKSksLCwpKSwsKSwsLCwpKSwpKSwsKSksLP/AABEIAN4A4wMBIgACEQEDEQH/xAAcAAACAgMBAQAAAAAAAAAAAAAABwUGAQMEAgj/xABTEAABAgMDBgkIBQgHBwUAAAABAgMABBEFEiEGBzFBUXETIjJhgZGhscEjQmJyc4Ky0RQkUpKiM0NTY5OzwvAVJTSDtMPSFjVEdKPh8WSUpNTi/8QAGgEAAwEBAQEAAAAAAAAAAAAAAAECBAUDBv/EADMRAAIBAgUABwYGAwAAAAAAAAABAgMRBAUSITFBUWFxgbHBEyM0kaHwFSIyM1LRQuHx/9oADAMBAAIRAxEAPwB3wQQQAEEEEABBBBAAQQExFWllC20NIJgAlSY5Zi020aVCFrbucypKWqrPNo6T/wCYqszPTT+K18Gk6gadukw7CGvaWX8u1pUkHYTj1DGK5OZ3k/m0KV0ADrOPZFEas5pPKKlH+dcSEuW08ltPTj3w7ATDudGaVyGgN5Ue6kaxltaSuSANzaj3kx5lrSI5NBuAHdEtLT7x0BR3AnugsIjhlXao1n9iPlGxOcC0kcpLSvWaI7lCLAzPTA81z7ivlHUm2nBygekfOHYVyBl87D6fysqhXOhak9igqJmRzryqqBxLrJ2lN9PWgk9kbVTTK+W02r3U169MaHcnJJ3zS2eY1HUqsKw7lps23WJgeRebc5kqF4b06R0iO6FnN5tAeMysKI0UN1Y3f+RBL2laMmbpUXkD829Uqp6LnK7VCFYdxmQRWbFy+YeIQ5WXdOFxyl0nYhzkncaHmizQhhBBBAAQQQQAEEEEABBBBAAQQQQAEEEEABGmam0tiqjGm0bTS0kknGFhlHlY485wTIK1q1DQBtUdQhgTOVOXwQCEncBpMUeYD8ybzpKEHzdZ3x1TMszJDhJhYW8rHHE7kJ1Dn7oi2JucnlUlWilH6Q6Ov5Vhk3OtLKGhhRPpEivWdEcbtqy4NFPXlfZbQpxXgO2LDI5qRgqbdU6r7IJCevSeuJ6XsViXFGm0I3AV6Trh2C5R2XFq/JSTy/SfcDSd91ICu2NxlJ9XJ+hy49FrhFfedCu+LZMPU3bdURD9tsp0utjmvpr1A1h6QuRJsadPKtF8czdUDqQpI7I0ryScVyp6bVvcWe9RiQXlNL/pQdyXD2hMaTlMzqUo+4vxEFkLc4xkYRom5ke+fnHtOTT6eRPzY/vHPBYjqGUrP2lfs1R7/wBpZfW4Rvbd8EwWQ9zkMnaCeTaDiuZwXvjvR7bte1G9IlpgercV1ouCOtFvS50PI6byfiAjpam0K5K0K9VaVdxhAapXOUtr+0Sr7Ppoo6jtu06zFtsXODLTQuBxt2vmHBf7JYClH1QYroHREdaOTku9y2kk/aAuq+8nE9MIBgzuTcvMpPBkV1oViBzfaSeY13RHSb83IG7RTzI/MrPHSNrLmsejiPVijsNTsrQy0xwyE6GZgkkDY28khaNwKRtrFmsXOq2shidbLK/sulIG9t/ioO9Vz1lGAYxLItpqZRfaVWmCknBaD9ladR79VY7op0xYl5XDyjlx1OumNNNx9s0qk8459hiXsHKMPEtOp4KYQOM0dBH22j5yO0Vx1EyMmoIIIACCCCAAggggAIIIIACOO0rRS0kk6Y3TUyEJKjCqy2yrJqAawAaMpspXH3OCaxUrqA1qPNGidtFuy0cCyA9aDtLxIvcGVaAoa17E6tfPHyE8JJlTyiPpDnJJoblPOocOLjQaL1VHBGFlzX5HA1nHwVOOElAXioJONTXSo6Seem2tCOfJbNap1X0m0FFxauNwZNfvHXu0b9MMCZcYlWqqLbLacKkhI5gNp5hjEFlXl+GVqYlgl18ctRPkmfXI0q9Ef9oW1rT6L3DTjxecIwLlbtNjTCcSnfRO6Aai3si3WrnLQolMqyt6mlxVW2h1i994J3xX3pycmMSu4nY0iielxR7Q5FRnsvjoYbSANC3AFEeo2OIj8UV+ftp981ddWvmJN3oTyR0CHrRohhZPnYu82iXSfLPtFQ+26p5f3Wgoj70cTttSSdClr9WWbA6FPOE9kUpI0RsSjR/O2J1s1wwcektisqWByUTB/vWmx1IaMal5Vo1Muadc0vwbEV1Lff8AONqWu+FqZqjgodRLOZTbGVf+4c+UaF5S7WnvdmR/E0Y50saY3fR9MF2W8ug+Lo8pyha84TCd5Ze7FIRGz+mWjoWk8zsupA/6Clxqes1Jrhq+ccUxZBFabId2ZamWyjxuT0rlBdwTeHsXqjoYNCemJmQyuJwDzavReTwS+laeIOowu1y9NI1Ri6cMTog1GN4WQ3Bb6MOEBaJ0E0LZ5w4MKc5pGybYbeRdWlK0nEf6kkaN4hTSdpvNchZunEoOKDvScK8+mJ+xsowTRJ4FZ8wmrKjzVPFPT7xwTDvczyhKPKLlZVrP2YoKQpb0qnSnDhWU6Tc1FGspPFOkgHjhmtcDaLCHmVgOJ4zbyMCFDZXEaaKQdFaYggqV9n2kF1ChdWnSnppVJ1iuGgEHAgGO3Jm0foM0HGlgMOqHDMnAAnAOIOhJFddBpGg4JkIbdkWoV1bdAS8gAqGpQ0X0c1cCNXSKycR78ol4IdQReTxkLSQQQdOI0pUI70mEMzBBBAAQQQQAEBMERdv2iGmjtMAFYy2yjugpBhXqcqVvrxQ2aJ9Jw6ANw7aR227aKnnqJxJN1I2qOHiOuOPKeiFtSqDVLVbx1KXpcUd6qJ9yKEyrZSWoUgAmqlY9FdmoXq4armxRiQyRyrn3FFtDqjf4oVpWCSBxOfEAc6hvin2vM8I8ojRWg3DAeEM3ICWEpIvzpAJYbJRUYF50ltrfiV9adkLtKiruyOLKK2ESI+js0W/pccPGCFHEgV5Suc9OkJTRHn1LUVLJUo4kkkknnJ0xl90rUVKJUpRJJOkkmpJ5ycY8pTEN3OnTpKOyBIjYhGiMto0RtbTohXNlOncwhGiNqUaN/wA4yhOiNqU9/wA4EbYU/v5AhHfHS213x5bT3x1toh9BqjDYENaY3BvTHtKY2AQXPbR9/M18H3Rgt90b6RikUVpI5+SCur5RFPSJSRu+UWJQ0RzON1pCM9TDRn3lcCNEYDINKxIzErSnT4xzoRo3nxgOZLD2/LJfexLZOTC3DwRPHSLzSzsApQ+jTA+j6qaW6xW74Cl0Sk6b/UpNBiSMRhFLse0RLvNPXQvgV1KToU2apcR0oKuyLDbFoiXdUSSpJVxSMa1rxuml73opO6OFiKXsp2HRkRazZQWElR4IaTQVBOoCtAaggV1mJG37eErcWsEtk0UR5o1mmumnrhJ2TlyGVtLQTVawXNNeDbqAOm8se6Ib+UaUzEvTTfQVD1kUrToPZCPAsqFggEEEEVBGgg6CDGYpGbS2yptUo4eOxiiutomlPdOG4pi7wAEEEEAATC0zgW5SoG4DsAhgWrMXGlGEXlXaN947E1V08lPaa+7DQG7JSW8o5MKxTLpJGwuqqE9pPWIr1oLvOPrrW4Lldqq0V+NRMXRhsS1mIvaV1fXuSLyQei792KGxX6PU6VuVO9IJV2qSYokrrFk6VHWa+I7aQy8qUfR8n2GxgX3wo+q22cPvgHpipmT4vVT7wi4Z4BclJBvVdeV1qRT4jEvg1YVaqqFKBG5CdEeEiLRm+A+nt3gFAodwUAQaNlQqDgcUiPLl2Oq3oi52vYryKYYjrEbEEYYjrEfSTMkxT+zy/wCxb+UexLMjQwx+xa+UX7PtM6zK3+P1PnBCNmNK6CDhtjYE98OnOjKo/oy8hCEkOoBuoSnAg/ZER2bKYpKgFKTx3eUlJ/OKOsc8CjvY1rHtUVV09NvoK5lNTQYknACOxpMPe2rqpGZ4qAQ0TglI1jYIUORTpTONkaQHqdDCj4QNdB70cfKpRnU020kaP5wMbEp39R+UPVi0CRq6h8o2JtPnHZFaDJ+NVP4IRIYVsV1GnWRHhIrTnp1kgAdZEfQK0pmGltL5LiSndXQRzg0PRCMn5ItTPBqFClxAI3OohNWZvwmYuvGd0k4q6OVVmO/onP2a/lGs2Q9+he/Zr+UPqRtc3QCquA1xJNTldcPSc78aq/xX1Pm85PTB/wCHeOJ/NL5+aOGcyamG031sOoQDipTakpFa0xOEfUiXTzxUc7n+7Fc7jfeYTVghmdStUjBxW7S6f7PnTgr2G2o6wfnEtaaC5KsqOng0Hq4ncgRwtCixv78PGLlkxZAmUyrR5KlONk7AFhA74cTxzSFpRZQULooc1AOiHbk7lHekWCcS0tBG5N5hxP7MoO9yFNbtjqln3GlaUKUOo0i7Zvxwss6muLTiV9Dibh/E0gw7bnJTLBaKjJTyH0clKqmmtpXKHPxTXekQ2GnApIUDUEVB5jCvtZPCSrajpRVpXuYo/CRFqzeWlwkmEE8Zkls7hyPwlMJjLRBBBCGVvLWcuNU5jCPul54J/SuhPQCE96ldUNbOTNUSd0LfIuW4SflU++d5CljtUmKQmTedOa4NlTYwolpv71Fq/CsjoipyrNWWecuK6yEf5cSOdScvuK2KmF9SAtA/hjnlUeQY9RXa84fGARgNVWkar6B1rTE1nvP9hH6gnrKPlG+QkAJULI4xeYPRw6E/ONGe4YyX/L+KfnClwbsCverx8hVIGMWTIY0nmfVeH/x3PlFdRpifyNNJ1jesdbLgjyXKOpUXuZdw+5XEGFHlNlZNtTjzaZhwJS6sAC6AE1JAHFhpyTvFhNZcJpaEx7Q9oj0mYcupwqVGpq+3qjXN5VzLrRbcecWgnFKikio0Hk1r0xc83DnkDzOu/wCWr+KFoPGGHm7X5JXtXO1uXMEeTfmNOMKCUVbf0GDOrrJzI/Uq7xChyRXSbb3O9su5DYmF1lZgfqVeEKDJVX1pv+8/w73yhy5Rlwfw1bw9R1WUm9QQoX7UcafKwtwltZVQrUQbqiSkg6iARDZsByqk7xCbtBdHl8ylfEYJclZTShVlOM1fYc9hWjeSkg1FAQdoIBSelJB6YpudSRuTSHkjBxIV7yT8xXpjdkBP1lkA6UVQfcOH4FNxLZyZbhJBDmttynQsU8O2CW6uZsG/Y4tRfXpfjsK1c+5Tlr14hSq6DSHbks9Vhv2bf7pEIYqw6+4w7ck3fIt+o1+5bgibs5pwho0pLnjwIjPOqjUtSvKd0EjzAcaEawIUapxVCKnE7VHWNRMNfPWryMrvd+AQodu8d4hGzLKcXh4yaV7s8qTiD6Se9MXrNs5Vxn0Zg/iVfPdFH+Y8Iu2bNPlhzTCe1tZ/hhrkyZvHaLPWeazwieUoeelKumlD2gxozTO/WFo1OoWOlsB0d0WbPbI3loUNSKdpMUfIKeEspMwrktvoCvUcSUr7EmKPnlsxiIXe+lNfZCHBvBuK7FJ6o2ZvJzg5xxs6HEhQ3pND8Q6o8y5H9IvI0hTZThrqlZHaExF2a9wdosq2qKfvA07aQMBwwQAxiIKFbnUmKJXuMQObVj+tB6DfdcT84kc7C8F9Mc2bRP8AWjvMlXxCKEynZcO1ca9JTiuspPiYnJCRLktL0+zT8a4ruWg48tuV/BF1yUP1Rg7Uq7HFjwMNCJV6XpKLOpC2KbkvNf8AeITPWjiyJ/UrH3eD+cXJ6W/quYVrCb/3Vhf8MVnPc19XklbC+ntRT4TCmbsC/fLx8mJxGmJ3JE/Xpb2oHWFJ8Yg06f554mslTSelf+YZ7VgeMeK5OvNe6l3MddluVbG4d0KrOCmlov8ArjuEM6xVcQD0U9wisZV5BPzU448hbAQu6ReWsKwSmtQEHWDrj1mr8HLwFaFKo5TdlYW+3f8AKL3m/X5Nfte9lr/TFcylyZXJLShxSFKWkLqgqKaaBioA1wOqJvIFfFdH6xHa0r/TEx5OpmE41MMpx4uvUYqlfV3/AGK+6FJkv/a2t6h1sPQ1gryL3sXPhMKfJb+1tev/AJTwipcoxYL4et99DG/kw5Vbe8QnrWX9Yc9dfxGGpk7NBBQo6qGKvOZulOOrX9IZAUpRAKXa0UokA01w2hZbiadCcnUdro0ZvZyhcRzoUPeQpB7Wkwwrda4WzZlOsIvDekg91Yplg5JmVdKi8hYKAm6lKxiFpWCSrcR7xi+SQvNOo+004PwGC2xmxFWLxDqU+L3EKHMek+MObJNzyLfs2f3DUJdSaLA2GHBke55Fv2bH+HahROrnTuoePocOepXk5T+97kiFL8/EQ1M9CuLKeq53gQqa9/jE9LNmW/DR8fM9f6h4Re816PrG99B/A4IoYOI9Yd4hi5qpf6wD+t+EKr3iGuTHm7/LEu+XshwwUKaBQdEJ6YluCkZgHAh+X+F2HvOt30k7YTuX7PBoeT9p5g9Tbx8RFo+cZ15srTU7Mi+alKUAHXdSbor0GnRHfaBuTDZ+y6j4hEBmsXScTzpPek+ETuVJo6PXB/FDYkOiVNUJ3CCPEj+TTugjzLFLncTgvpjnzZOf1q56SCfxo+cS2duWqlXOIrGb2cu2mwr9I0B0lsK70RQiBy9bu8AT5riknoI/0xbckkXpFj0eET1OrV3KERGdiQolz9XMq6lqUR2LTHbkBN3pP1XldTiEKHalUNciGNLs3pF9vay4PwHxio50k8JY0q7scR1OsqX3kRbrAmBeAOhXFPThFeyjlb+TzqNKmLnWy9wKvwoMOa2NGElarF9oidfTEpk8qk5LnZMMH/rIiLVrjtstdH2jsdaPU6mMx35/ol3PyY7bLNKbh2YRx2jlWwysoccSlQoaE0NCKjsMdcngsjYVDqURC+zmCk4aYVab0epTwj3k7HDw1FVp6G7HrOBbDUytpbS0rAbuqumtCFKND0ERnIRX5X1mT1omB4RUVLJriTh84tOQauM7/cn9+P4oiLvI7GKpeywmi97W8xkNHyTvsXPgMKjJU/XWPap7UODxhntucRfsnPgMKrJtdJ1j2rfiPGHPlGTBfsVe70YzLKxSNw7o5JnLNhpxba1EKQpSSLjxxSaHEN0MdmTqsUe73QuMrKifmPaufFFSlYz4LDLETcW7WReJLLFl11LaSSVVpxXBW6krOKkjUDF4sRVVpG3DrwhFZNKpOS59O799CkeMOywXOMg84gTuicZh1h6mhO+wkrQRdmCNi1DqWRDTyOV5Fr2TH+GZhaZSN3Z50bHV/HXxhk5H/kWvZMf4ZqJgdDNHenSfZ6Ijs8yv7L7NfxQrq6N58YZmeZXGlR+qV8cLAHR/P86YXSb8u+Gj4+Zsb0jf3VPhDZzXMedzunrQgDtrCkZOI5gT2U8Ye+a+zrsqlXo061lXdSHE5+ayu4rv9C3NytRSE1nTb8q4nY6PwsJP8Zh4pEI3OYq9NLAxJUs/i4MdiBFxOEyKzZD64nmB7xE9lOq9MITtWgdax84i82rF2YWr7KT16fCJFzylosp/Wo/Dxz8MDBDtkx5NO6CPTIokDmEEQUUzOZIX2K80KCwZvgnZVw/m3LityXKn8CxH0BlLJ8JLrGwVj56nGLi329hDg3VuL70dUNCZfs6dn30TPptIeG9Ioe1kdcU3NbNV4draltwe6ooPY52RfrTmeHkJV/TVKmXN6heFfebUPfhWZGO/RrRSg6L62TuVUJPYk9MMQ57LNCI3tygdbtCWH5zh7o9s2lafxlcaWUi7pxxoN1Pn2x0WXMXZ5J1OtJ+82ooI6nQeiKk7lR/K7o+bljGPbK6EHYUnqUDEplfZ3AT0w1SgQ64B6t4lH4SmIZZ4p5gezHwjMfStpxbXSh7snyq/Xc/eKih5zx9bTzst/wAQi9IV5Rfrr7VqMUjOsmk2zzsJ+Jfyj3nwcjL3auilpOjdFoyCV5R0fq2z1OU/iirIOjp/nsiy5Any7g/UjsfZHjHnDlHXx29CXh5oZsq3VC/ZufAYUmTv9tl/bNfGB4w37PHEV7NfwGE7YKvrsv7dn96iLnyjn4F+5rd3oxp2EihR0QuMssLQmfaufEIZlkI46OiFnlwP6ymvar7xBU6B5S/ey7vVHFYi6TLB2OtfvUDxh3WNgR0QiJNdHEHYps9TiD4Q+rKTxuk98EOGGbfuxfYKHLQUtKYH65fxAww8jR5Br2bP7hsQvcvjS0pnmcUe75Qxcih5Br2TP7lEEOkeYO9Gj3eiIHPQrykt7A/vIWYPd8oZGexXl5cf+n/zDC1J09EQ+WdHAu2Hj4+bOqRavLpzAdZp8o+lslZLg5ZCf54ou+EIHIaS4SaTUVAUOyqj8I64+jZRN1tI2JHXFrg4+Yz1VbdRtmHwhKlHQkEncBWELlPOX33FnzQEj1lYq/i64cGVc8ESy/S4vRylfhCoQ1rTFcNZJUd6tHhFLg5rJ/IZNEur24eHdeiSyLZ4a1ArUgLX18QfEeqOeVZ+jyKa4FSbx97io8T0xYs0Nn1U68dagkbkCp/EqnuwmA0YIIIko8uIqCDrFIQ+cCzfo84FnBBJSv1Fi6o9ANeiH1FFzoZPcMwVgVIGMNAVfINRelpmRVyxx2/aIIUnovJT1mF7ldLFqaS6moDqQocy0Uw30udsTOS9sKYead85tQbc57ook+8jtSqJnObYwUFKbxSofSmSP+ugdKiqnpCGSaMqLZUqXlZhBIqSajapIJHQWzExY2VKXgyutHGnEhY9F3yKlDmBUlXNSKTYz/D2a8x5zPlkeqDVYG6p+9EJJzlxQNSBr9XQrsrDGWvPPZ920OFAoH20L94C4ob+KnrhfuHiq3HuhxZypX6VZbEyMVN8umxyiHOgOgDoMJvaNoPdHi0d3Dz10l8h6Siqmu2h+8Arxin53R9YlztYHxrHjHTIZwpRCE3uHvBCK0aBFQ2lJxKxXFJiAy9ynanXGlNBYDbdw30hJrfKqgAnDHbHrNqxgwcJxqptNf8ACshXefGLLkCr60rnaV2PMnwirXu8eES+TFsolpgOOBakXVpIQElXGukYKIGlI1x5x2Z1cVeVGUVz/sdlmo4qvUX8BhKWMqk2x7Zr98iL2xnWlkpIDMyahQ0MjEgj9JC5lJy46hdCbjiV0FKkJcSugrhWgi5NNoxYOnONOqmmrrb6jvs5ui08xHfCsy+wtOa9qvwiys51WEqBEu+ca8toa98UrKS2BNTTr6UlAdUVXSQSmtMCRgYU2nwPLqc6dRuSaVvVHAldOrux8I+hrIFT7x+Ix86qVgfVPXQ0hiSWd8tYfRb1P1wH8MEGkemY0p1JRcFeyILOJ/vOa9oYZeQyayzPsmf3SYUGUVtiamnH7tzhF3iit67UjC9QVixWHnSVLMttiWC7iUIKi9SpSkCtAjDRthxaVyMXSnOnTilwt/oSWe4/W2RsYT+8MLivf3CJ7LPLE2g8h1TYaKUhF0KKgQkkg1IG2IBlBWpKRiVGgG0k4CJ6TZhrwoxjLZr+xj5rLOxv00kD76gPgRXph0F2KHkBZobZbI0EKWDtTTgmT0oSoxb23qrpqGmPRLY4FaeubZUM6FqXUJbBxOn3v/yk/ehXWewX5pCB5yvwjT2RO5f2zwsyqhwFadOA/CBHvIey7qHJpeAoUIOxIxcV4dcDPE3ZYTmKW076DYOI2OqvXDWyGsf6PKIRrAx51HjLP3iYVuS8iZyfCyOKg3zsroaT0Ur7kPBhq6kDYIljRsggghDCNU1LhxBQrQoUjbBAB8+5YWIZObVewac4qjqTjVDnunHcVDXE/ZTqpmTVLkVmZUlxkfaAFHGgdd5NQPd2RfMu8lxNy5oOOkYc4hQWLNLYdCalL0vik61tJ71IGB2op9kxQiBs90Sc6DpaViPSZcwUnoBIptTHdN5CTB4VbKOEQ0spN3E0uhaFU1gpUDWJ3LWyEvtiZZFAtRVdH5t4i881uV+UT70WDNFlAFcRR4wSltQ2pBPAL6CpTZ3twCObN6+Juz35N3AhJTzgKSQDTaCCd7whPWjKqadUhYopClJUNikkhXaI+lcoLGal1icaSGyFAPlNaFpXFLhToqhfBuE7EGsKTPBk4W3xNJTRD+CwNCXkCik9IGG26o64mXWb8JOzcesXqVRkq7o1VjIMQdFTNhVp6I9Xu8Rqr3RmsBWo3BffGQvRvPjGmvfAD3wFqZuC9EF/ujSDBXuhB7Q3FfdGCvwjUVeEYvd8MHUNpX3x5vxrrGK90Mh1DYFxM5MSSnHuLpFEpOxxwhtB6CoL3NmIMQxci5HgGg6rlAXxzOOpIYG9LSnHKbH/AEYaV2ZsRV0w7xlMTqGWyE4AUQkbENi4nuJ6Y8PWrwck46TQrqlO7WYqDClurQ2k8ogDmGsncKnojOWto8MtuTl6qugIAHNyifE740StFWOKnfcp8rKrmpgJTynFYbANp5gMeiLrlLNJZYRKs4hIF6mk7BvJx6tsa7FkEyMup9eLi+Kga7p0br1KnYkc8dWRdhqmX+HcxAUSn0la1bhoHPujyGi45u8nOAZBUOOrjKPpHVuAoOjni5xrl2AhISNUbIkoIIIIACCCCAAha5yciCr6zL1StBvVTpChoI+XRDKjCkgihxB0iABDWNbAoqqfJqomYZGlBrxXG66BXFB1GqTtVH2kyuz5puYaIW2upBFQhxBwWn0SRpGlJpzGLtl3kGppf0qVGIreTSoIPKSpPnJOzuIBisSU+hbSkKSVNVHCMk8dlegLQrZXAL0HkqoYoQ3cnbbanpYEELC0kKB85JF1QUNuNFDUeYitfmrGQpC7Om6lCk+Qd85aEDiKSf0zQASoa0pScRUGkSKXrOVw8qS9LqNVoSaKFBitANbqwNINRTA1FDDCk8pZS0pbyhF2o44qgtueab1bzDgOipofNUsQrDUrO4hMq8inpF244KpP5N0fk3BpBSrRWnm6eihiALREfQdt2fMspKSkTbCtPFSpRGnyjBoFH0myK6SmsUWYyckniQkuS6z5g44H905RwdELT1HRhiYP9ez7BahMFO6LxM5unK+SdYc9EqLS/uLFO2IqayKm2+VLu0xxSm+OtuohWNSlTlxJeXmV2CO56z1J5SVJ9ZKk94jTwQ2jTtEI9VBvg5xBTujo4IbR1iPSWQdYhbD9kzlpAExMS1hPOHiMur9VtZ7QKRJNZCzOlaEtDa642jsre7IZEtEeZL5lWCI9hgxdmcjGkCrr94bGk0T+3eup7DEhK8Az+QaAOpw8dz9s4LqN7aFQ9JnniaUeNyvWBkmSpK300Tyktq4qnAMaqr+TapylmmGjbFveroPJF5RURdK1rNVukHQNASNSRqJIGpiaJVU0qTWgqakYgqUrjLUDjU4A4gJjrnMsg0jgmUB2aWaJVdCuDr9ga18+rnMekbI5lWo6juyPmLTLCriEnhVC6BTjcbQKaQThhpxEWKwbLRJNKddIU+4OOdN1J8xO3n2nmFYjrFsYS1X5g3phVcCa3K6amuK8cQDXHSK1jY205OO3U1CAcVbN2oqp0DqEDd9zyNbcs5aExjUNpw3A43QftHWdXVDbsKyEsNgAAYAADUNQjkybydSwgYUpoHidpieiWMIIIIQwggggAIIIIACCCCADCkgihxB1QvMsc3N5X0iUNxwVNBTXpFDgoEYEGoI01hiQQAISRtFbThRd4NytFMmtxfsq6/QJvDzSdXSiTbdc4WXWqWmBWt00rXSlSMAoHWMCdYXDSylyKYnEm8kJX9oDvha21ktMSp8qhTzY5LyPyqRqqTg4OZWOxQGEVcVj0m3JhgEPtLCRgXZYBbf95KqpcPqlvdGP6TZmRRK5d/0bwQvdwT90k+qVRHNWs62Kgh9tGvjBxsbFAEONDcbp2mMOzMpNflENlR1rF1f7dlNegtn1oBG6bkODwo6z6Kr6U9CV8XsjnbmXUYocPd+7KY3yVhqbH1Wam2E/ZSrhmelLZIA9ekdKGJw8k2dNgaatXF9KpalDvMMd7HMcppoDl134/EFR4GVDo5Tbat6GT3txudS951nIPsZwjsdvmNCmzrkJweq6yv8AyxAPUzH+2BH5hobmZY97Ua15eOAcUKT6vBI+FEZ+jV/4C0D0s+KY8GyVK0WdOe9MS6O9owxamRs3lm+vSSfWW4rsCgOyI9Vvu7Qn1UpSfvgXu2LCjJOYVyZJpHtptS+xi7HQnIV8U4R6Ul+ZDIUvoU/x+owhan1lSam1qJUAVHWqhUelerpMbGrRUTQcY7E8Y9Yw7Yt7mScqihfdemFD9KopT7qDRVPVBjJtNpoXWGwgbUi71q5avwwbhciGLGfWaLJZFK0xLpG2mF0c5ujaqJWRaalR5MccjFVarO9zUOZNOdShGJRh+YNG0mhOoURXaTrPPiYuuT2b6lFu8Y6ceSNw17zCArtl2E7NqBVVKOokbEjUOeGXYmTyGEgAAU0DZEhKSKWxRI6Y6IVygggghAEEEEABBBBAAQQQQAEEEEABBBBAARhaARQgEHUYzBABVrZzey7xvIBac1KTUUPMRiIo9s5snkkm4HR9tHEX00F09Ka88OGCGB87P2E+yeKpQI1LBSehQqnrIjDltTSfyqeEA1rSl0DcpQUB0R9BzEi2vlISreIiJnIqWXjcunaIdxWEs1lkoebTct5I+6lwJ7I72cuyB543Lb/jaV3wx5nNmwrX1gHviOdzSs+j1U7odxaSnjL5W1f3mP8A68YVlyo61/faHwMpPbFsGaJnaPxR1MZpZYaQD1wahaRfv5WqVpPWt1XYpZT2Rhi0HnBRsLodSE3EneEAA9MNeUzeSrehCeoRMS9iMo0IELUPSKSQyOmHfNuA9J6otlkZs0JoXOMfS0dUXxDYGgAR6hXHY4pKyG2hRKRhHbBBCGEEEEABBBBAAQQQQAEEEEAH/9k="/>
          <p:cNvSpPr>
            <a:spLocks noChangeAspect="1" noChangeArrowheads="1"/>
          </p:cNvSpPr>
          <p:nvPr/>
        </p:nvSpPr>
        <p:spPr bwMode="auto">
          <a:xfrm>
            <a:off x="2015490" y="-17335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45" name="AutoShape 8" descr="data:image/jpeg;base64,/9j/4AAQSkZJRgABAQAAAQABAAD/2wCEAAkGBhQSEBUUExQUFBQUFxcYFxQXFRQXFBcVFhUYFBQUFBQXHSYeFxkkGhUVHy8gIycpLCwsFR4xNTAqNSYrLCkBCQoKDgwOGg8PGikcHBwsLCwpLCkpLSwpKSkpLDEsKS8sKSwsLCksKSksLCwpKSwsKSwsLCwpKSwpKSwsKSksLP/AABEIAN4A4wMBIgACEQEDEQH/xAAcAAACAgMBAQAAAAAAAAAAAAAABwUGAQMEAgj/xABTEAABAgMDBgkIBQgHBwUAAAABAgMABBEFEiEGBzFBUXETIjJhgZGhscEjQmJyc4Ky0RQkUpKiM0NTY5OzwvAVJTSDtMPSFjVEdKPh8WSUpNTi/8QAGgEAAwEBAQEAAAAAAAAAAAAAAAECBAUDBv/EADMRAAIBAgUABwYGAwAAAAAAAAABAgMRBAUSITFBUWFxgbHBEyM0kaHwFSIyM1LRQuHx/9oADAMBAAIRAxEAPwB3wQQQAEEEEABBBBAAQQExFWllC20NIJgAlSY5Zi020aVCFrbucypKWqrPNo6T/wCYqszPTT+K18Gk6gadukw7CGvaWX8u1pUkHYTj1DGK5OZ3k/m0KV0ADrOPZFEas5pPKKlH+dcSEuW08ltPTj3w7ATDudGaVyGgN5Ue6kaxltaSuSANzaj3kx5lrSI5NBuAHdEtLT7x0BR3AnugsIjhlXao1n9iPlGxOcC0kcpLSvWaI7lCLAzPTA81z7ivlHUm2nBygekfOHYVyBl87D6fysqhXOhak9igqJmRzryqqBxLrJ2lN9PWgk9kbVTTK+W02r3U169MaHcnJJ3zS2eY1HUqsKw7lps23WJgeRebc5kqF4b06R0iO6FnN5tAeMysKI0UN1Y3f+RBL2laMmbpUXkD829Uqp6LnK7VCFYdxmQRWbFy+YeIQ5WXdOFxyl0nYhzkncaHmizQhhBBBAAQQQQAEEEEABBBBAAQQQQAEEEEABGmam0tiqjGm0bTS0kknGFhlHlY485wTIK1q1DQBtUdQhgTOVOXwQCEncBpMUeYD8ybzpKEHzdZ3x1TMszJDhJhYW8rHHE7kJ1Dn7oi2JucnlUlWilH6Q6Ov5Vhk3OtLKGhhRPpEivWdEcbtqy4NFPXlfZbQpxXgO2LDI5qRgqbdU6r7IJCevSeuJ6XsViXFGm0I3AV6Trh2C5R2XFq/JSTy/SfcDSd91ICu2NxlJ9XJ+hy49FrhFfedCu+LZMPU3bdURD9tsp0utjmvpr1A1h6QuRJsadPKtF8czdUDqQpI7I0ryScVyp6bVvcWe9RiQXlNL/pQdyXD2hMaTlMzqUo+4vxEFkLc4xkYRom5ke+fnHtOTT6eRPzY/vHPBYjqGUrP2lfs1R7/wBpZfW4Rvbd8EwWQ9zkMnaCeTaDiuZwXvjvR7bte1G9IlpgercV1ouCOtFvS50PI6byfiAjpam0K5K0K9VaVdxhAapXOUtr+0Sr7Ppoo6jtu06zFtsXODLTQuBxt2vmHBf7JYClH1QYroHREdaOTku9y2kk/aAuq+8nE9MIBgzuTcvMpPBkV1oViBzfaSeY13RHSb83IG7RTzI/MrPHSNrLmsejiPVijsNTsrQy0xwyE6GZgkkDY28khaNwKRtrFmsXOq2shidbLK/sulIG9t/ioO9Vz1lGAYxLItpqZRfaVWmCknBaD9ladR79VY7op0xYl5XDyjlx1OumNNNx9s0qk8459hiXsHKMPEtOp4KYQOM0dBH22j5yO0Vx1EyMmoIIIACCCCAAggggAIIIIACOO0rRS0kk6Y3TUyEJKjCqy2yrJqAawAaMpspXH3OCaxUrqA1qPNGidtFuy0cCyA9aDtLxIvcGVaAoa17E6tfPHyE8JJlTyiPpDnJJoblPOocOLjQaL1VHBGFlzX5HA1nHwVOOElAXioJONTXSo6Seem2tCOfJbNap1X0m0FFxauNwZNfvHXu0b9MMCZcYlWqqLbLacKkhI5gNp5hjEFlXl+GVqYlgl18ctRPkmfXI0q9Ef9oW1rT6L3DTjxecIwLlbtNjTCcSnfRO6Aai3si3WrnLQolMqyt6mlxVW2h1i994J3xX3pycmMSu4nY0iielxR7Q5FRnsvjoYbSANC3AFEeo2OIj8UV+ftp981ddWvmJN3oTyR0CHrRohhZPnYu82iXSfLPtFQ+26p5f3Wgoj70cTttSSdClr9WWbA6FPOE9kUpI0RsSjR/O2J1s1wwcektisqWByUTB/vWmx1IaMal5Vo1Muadc0vwbEV1Lff8AONqWu+FqZqjgodRLOZTbGVf+4c+UaF5S7WnvdmR/E0Y50saY3fR9MF2W8ug+Lo8pyha84TCd5Ze7FIRGz+mWjoWk8zsupA/6Clxqes1Jrhq+ccUxZBFabId2ZamWyjxuT0rlBdwTeHsXqjoYNCemJmQyuJwDzavReTwS+laeIOowu1y9NI1Ri6cMTog1GN4WQ3Bb6MOEBaJ0E0LZ5w4MKc5pGybYbeRdWlK0nEf6kkaN4hTSdpvNchZunEoOKDvScK8+mJ+xsowTRJ4FZ8wmrKjzVPFPT7xwTDvczyhKPKLlZVrP2YoKQpb0qnSnDhWU6Tc1FGspPFOkgHjhmtcDaLCHmVgOJ4zbyMCFDZXEaaKQdFaYggqV9n2kF1ChdWnSnppVJ1iuGgEHAgGO3Jm0foM0HGlgMOqHDMnAAnAOIOhJFddBpGg4JkIbdkWoV1bdAS8gAqGpQ0X0c1cCNXSKycR78ol4IdQReTxkLSQQQdOI0pUI70mEMzBBBAAQQQQAEBMERdv2iGmjtMAFYy2yjugpBhXqcqVvrxQ2aJ9Jw6ANw7aR227aKnnqJxJN1I2qOHiOuOPKeiFtSqDVLVbx1KXpcUd6qJ9yKEyrZSWoUgAmqlY9FdmoXq4armxRiQyRyrn3FFtDqjf4oVpWCSBxOfEAc6hvin2vM8I8ojRWg3DAeEM3ICWEpIvzpAJYbJRUYF50ltrfiV9adkLtKiruyOLKK2ESI+js0W/pccPGCFHEgV5Suc9OkJTRHn1LUVLJUo4kkkknnJ0xl90rUVKJUpRJJOkkmpJ5ycY8pTEN3OnTpKOyBIjYhGiMto0RtbTohXNlOncwhGiNqUaN/wA4yhOiNqU9/wA4EbYU/v5AhHfHS213x5bT3x1toh9BqjDYENaY3BvTHtKY2AQXPbR9/M18H3Rgt90b6RikUVpI5+SCur5RFPSJSRu+UWJQ0RzON1pCM9TDRn3lcCNEYDINKxIzErSnT4xzoRo3nxgOZLD2/LJfexLZOTC3DwRPHSLzSzsApQ+jTA+j6qaW6xW74Cl0Sk6b/UpNBiSMRhFLse0RLvNPXQvgV1KToU2apcR0oKuyLDbFoiXdUSSpJVxSMa1rxuml73opO6OFiKXsp2HRkRazZQWElR4IaTQVBOoCtAaggV1mJG37eErcWsEtk0UR5o1mmumnrhJ2TlyGVtLQTVawXNNeDbqAOm8se6Ib+UaUzEvTTfQVD1kUrToPZCPAsqFggEEEEVBGgg6CDGYpGbS2yptUo4eOxiiutomlPdOG4pi7wAEEEEAATC0zgW5SoG4DsAhgWrMXGlGEXlXaN947E1V08lPaa+7DQG7JSW8o5MKxTLpJGwuqqE9pPWIr1oLvOPrrW4Lldqq0V+NRMXRhsS1mIvaV1fXuSLyQei792KGxX6PU6VuVO9IJV2qSYokrrFk6VHWa+I7aQy8qUfR8n2GxgX3wo+q22cPvgHpipmT4vVT7wi4Z4BclJBvVdeV1qRT4jEvg1YVaqqFKBG5CdEeEiLRm+A+nt3gFAodwUAQaNlQqDgcUiPLl2Oq3oi52vYryKYYjrEbEEYYjrEfSTMkxT+zy/wCxb+UexLMjQwx+xa+UX7PtM6zK3+P1PnBCNmNK6CDhtjYE98OnOjKo/oy8hCEkOoBuoSnAg/ZER2bKYpKgFKTx3eUlJ/OKOsc8CjvY1rHtUVV09NvoK5lNTQYknACOxpMPe2rqpGZ4qAQ0TglI1jYIUORTpTONkaQHqdDCj4QNdB70cfKpRnU020kaP5wMbEp39R+UPVi0CRq6h8o2JtPnHZFaDJ+NVP4IRIYVsV1GnWRHhIrTnp1kgAdZEfQK0pmGltL5LiSndXQRzg0PRCMn5ItTPBqFClxAI3OohNWZvwmYuvGd0k4q6OVVmO/onP2a/lGs2Q9+he/Zr+UPqRtc3QCquA1xJNTldcPSc78aq/xX1Pm85PTB/wCHeOJ/NL5+aOGcyamG031sOoQDipTakpFa0xOEfUiXTzxUc7n+7Fc7jfeYTVghmdStUjBxW7S6f7PnTgr2G2o6wfnEtaaC5KsqOng0Hq4ncgRwtCixv78PGLlkxZAmUyrR5KlONk7AFhA74cTxzSFpRZQULooc1AOiHbk7lHekWCcS0tBG5N5hxP7MoO9yFNbtjqln3GlaUKUOo0i7Zvxwss6muLTiV9Dibh/E0gw7bnJTLBaKjJTyH0clKqmmtpXKHPxTXekQ2GnApIUDUEVB5jCvtZPCSrajpRVpXuYo/CRFqzeWlwkmEE8Zkls7hyPwlMJjLRBBBCGVvLWcuNU5jCPul54J/SuhPQCE96ldUNbOTNUSd0LfIuW4SflU++d5CljtUmKQmTedOa4NlTYwolpv71Fq/CsjoipyrNWWecuK6yEf5cSOdScvuK2KmF9SAtA/hjnlUeQY9RXa84fGARgNVWkar6B1rTE1nvP9hH6gnrKPlG+QkAJULI4xeYPRw6E/ONGe4YyX/L+KfnClwbsCverx8hVIGMWTIY0nmfVeH/x3PlFdRpifyNNJ1jesdbLgjyXKOpUXuZdw+5XEGFHlNlZNtTjzaZhwJS6sAC6AE1JAHFhpyTvFhNZcJpaEx7Q9oj0mYcupwqVGpq+3qjXN5VzLrRbcecWgnFKikio0Hk1r0xc83DnkDzOu/wCWr+KFoPGGHm7X5JXtXO1uXMEeTfmNOMKCUVbf0GDOrrJzI/Uq7xChyRXSbb3O9su5DYmF1lZgfqVeEKDJVX1pv+8/w73yhy5Rlwfw1bw9R1WUm9QQoX7UcafKwtwltZVQrUQbqiSkg6iARDZsByqk7xCbtBdHl8ylfEYJclZTShVlOM1fYc9hWjeSkg1FAQdoIBSelJB6YpudSRuTSHkjBxIV7yT8xXpjdkBP1lkA6UVQfcOH4FNxLZyZbhJBDmttynQsU8O2CW6uZsG/Y4tRfXpfjsK1c+5Tlr14hSq6DSHbks9Vhv2bf7pEIYqw6+4w7ck3fIt+o1+5bgibs5pwho0pLnjwIjPOqjUtSvKd0EjzAcaEawIUapxVCKnE7VHWNRMNfPWryMrvd+AQodu8d4hGzLKcXh4yaV7s8qTiD6Se9MXrNs5Vxn0Zg/iVfPdFH+Y8Iu2bNPlhzTCe1tZ/hhrkyZvHaLPWeazwieUoeelKumlD2gxozTO/WFo1OoWOlsB0d0WbPbI3loUNSKdpMUfIKeEspMwrktvoCvUcSUr7EmKPnlsxiIXe+lNfZCHBvBuK7FJ6o2ZvJzg5xxs6HEhQ3pND8Q6o8y5H9IvI0hTZThrqlZHaExF2a9wdosq2qKfvA07aQMBwwQAxiIKFbnUmKJXuMQObVj+tB6DfdcT84kc7C8F9Mc2bRP8AWjvMlXxCKEynZcO1ca9JTiuspPiYnJCRLktL0+zT8a4ruWg48tuV/BF1yUP1Rg7Uq7HFjwMNCJV6XpKLOpC2KbkvNf8AeITPWjiyJ/UrH3eD+cXJ6W/quYVrCb/3Vhf8MVnPc19XklbC+ntRT4TCmbsC/fLx8mJxGmJ3JE/Xpb2oHWFJ8Yg06f554mslTSelf+YZ7VgeMeK5OvNe6l3MddluVbG4d0KrOCmlov8ArjuEM6xVcQD0U9wisZV5BPzU448hbAQu6ReWsKwSmtQEHWDrj1mr8HLwFaFKo5TdlYW+3f8AKL3m/X5Nfte9lr/TFcylyZXJLShxSFKWkLqgqKaaBioA1wOqJvIFfFdH6xHa0r/TEx5OpmE41MMpx4uvUYqlfV3/AGK+6FJkv/a2t6h1sPQ1gryL3sXPhMKfJb+1tev/AJTwipcoxYL4et99DG/kw5Vbe8QnrWX9Yc9dfxGGpk7NBBQo6qGKvOZulOOrX9IZAUpRAKXa0UokA01w2hZbiadCcnUdro0ZvZyhcRzoUPeQpB7Wkwwrda4WzZlOsIvDekg91Yplg5JmVdKi8hYKAm6lKxiFpWCSrcR7xi+SQvNOo+004PwGC2xmxFWLxDqU+L3EKHMek+MObJNzyLfs2f3DUJdSaLA2GHBke55Fv2bH+HahROrnTuoePocOepXk5T+97kiFL8/EQ1M9CuLKeq53gQqa9/jE9LNmW/DR8fM9f6h4Re816PrG99B/A4IoYOI9Yd4hi5qpf6wD+t+EKr3iGuTHm7/LEu+XshwwUKaBQdEJ6YluCkZgHAh+X+F2HvOt30k7YTuX7PBoeT9p5g9Tbx8RFo+cZ15srTU7Mi+alKUAHXdSbor0GnRHfaBuTDZ+y6j4hEBmsXScTzpPek+ETuVJo6PXB/FDYkOiVNUJ3CCPEj+TTugjzLFLncTgvpjnzZOf1q56SCfxo+cS2duWqlXOIrGb2cu2mwr9I0B0lsK70RQiBy9bu8AT5riknoI/0xbckkXpFj0eET1OrV3KERGdiQolz9XMq6lqUR2LTHbkBN3pP1XldTiEKHalUNciGNLs3pF9vay4PwHxio50k8JY0q7scR1OsqX3kRbrAmBeAOhXFPThFeyjlb+TzqNKmLnWy9wKvwoMOa2NGElarF9oidfTEpk8qk5LnZMMH/rIiLVrjtstdH2jsdaPU6mMx35/ol3PyY7bLNKbh2YRx2jlWwysoccSlQoaE0NCKjsMdcngsjYVDqURC+zmCk4aYVab0epTwj3k7HDw1FVp6G7HrOBbDUytpbS0rAbuqumtCFKND0ERnIRX5X1mT1omB4RUVLJriTh84tOQauM7/cn9+P4oiLvI7GKpeywmi97W8xkNHyTvsXPgMKjJU/XWPap7UODxhntucRfsnPgMKrJtdJ1j2rfiPGHPlGTBfsVe70YzLKxSNw7o5JnLNhpxba1EKQpSSLjxxSaHEN0MdmTqsUe73QuMrKifmPaufFFSlYz4LDLETcW7WReJLLFl11LaSSVVpxXBW6krOKkjUDF4sRVVpG3DrwhFZNKpOS59O799CkeMOywXOMg84gTuicZh1h6mhO+wkrQRdmCNi1DqWRDTyOV5Fr2TH+GZhaZSN3Z50bHV/HXxhk5H/kWvZMf4ZqJgdDNHenSfZ6Ijs8yv7L7NfxQrq6N58YZmeZXGlR+qV8cLAHR/P86YXSb8u+Gj4+Zsb0jf3VPhDZzXMedzunrQgDtrCkZOI5gT2U8Ye+a+zrsqlXo061lXdSHE5+ayu4rv9C3NytRSE1nTb8q4nY6PwsJP8Zh4pEI3OYq9NLAxJUs/i4MdiBFxOEyKzZD64nmB7xE9lOq9MITtWgdax84i82rF2YWr7KT16fCJFzylosp/Wo/Dxz8MDBDtkx5NO6CPTIokDmEEQUUzOZIX2K80KCwZvgnZVw/m3LityXKn8CxH0BlLJ8JLrGwVj56nGLi329hDg3VuL70dUNCZfs6dn30TPptIeG9Ioe1kdcU3NbNV4draltwe6ooPY52RfrTmeHkJV/TVKmXN6heFfebUPfhWZGO/RrRSg6L62TuVUJPYk9MMQ57LNCI3tygdbtCWH5zh7o9s2lafxlcaWUi7pxxoN1Pn2x0WXMXZ5J1OtJ+82ooI6nQeiKk7lR/K7o+bljGPbK6EHYUnqUDEplfZ3AT0w1SgQ64B6t4lH4SmIZZ4p5gezHwjMfStpxbXSh7snyq/Xc/eKih5zx9bTzst/wAQi9IV5Rfrr7VqMUjOsmk2zzsJ+Jfyj3nwcjL3auilpOjdFoyCV5R0fq2z1OU/iirIOjp/nsiy5Any7g/UjsfZHjHnDlHXx29CXh5oZsq3VC/ZufAYUmTv9tl/bNfGB4w37PHEV7NfwGE7YKvrsv7dn96iLnyjn4F+5rd3oxp2EihR0QuMssLQmfaufEIZlkI46OiFnlwP6ymvar7xBU6B5S/ey7vVHFYi6TLB2OtfvUDxh3WNgR0QiJNdHEHYps9TiD4Q+rKTxuk98EOGGbfuxfYKHLQUtKYH65fxAww8jR5Br2bP7hsQvcvjS0pnmcUe75Qxcih5Br2TP7lEEOkeYO9Gj3eiIHPQrykt7A/vIWYPd8oZGexXl5cf+n/zDC1J09EQ+WdHAu2Hj4+bOqRavLpzAdZp8o+lslZLg5ZCf54ou+EIHIaS4SaTUVAUOyqj8I64+jZRN1tI2JHXFrg4+Yz1VbdRtmHwhKlHQkEncBWELlPOX33FnzQEj1lYq/i64cGVc8ESy/S4vRylfhCoQ1rTFcNZJUd6tHhFLg5rJ/IZNEur24eHdeiSyLZ4a1ArUgLX18QfEeqOeVZ+jyKa4FSbx97io8T0xYs0Nn1U68dagkbkCp/EqnuwmA0YIIIko8uIqCDrFIQ+cCzfo84FnBBJSv1Fi6o9ANeiH1FFzoZPcMwVgVIGMNAVfINRelpmRVyxx2/aIIUnovJT1mF7ldLFqaS6moDqQocy0Uw30udsTOS9sKYead85tQbc57ook+8jtSqJnObYwUFKbxSofSmSP+ugdKiqnpCGSaMqLZUqXlZhBIqSajapIJHQWzExY2VKXgyutHGnEhY9F3yKlDmBUlXNSKTYz/D2a8x5zPlkeqDVYG6p+9EJJzlxQNSBr9XQrsrDGWvPPZ920OFAoH20L94C4ob+KnrhfuHiq3HuhxZypX6VZbEyMVN8umxyiHOgOgDoMJvaNoPdHi0d3Dz10l8h6Siqmu2h+8Arxin53R9YlztYHxrHjHTIZwpRCE3uHvBCK0aBFQ2lJxKxXFJiAy9ynanXGlNBYDbdw30hJrfKqgAnDHbHrNqxgwcJxqptNf8ACshXefGLLkCr60rnaV2PMnwirXu8eES+TFsolpgOOBakXVpIQElXGukYKIGlI1x5x2Z1cVeVGUVz/sdlmo4qvUX8BhKWMqk2x7Zr98iL2xnWlkpIDMyahQ0MjEgj9JC5lJy46hdCbjiV0FKkJcSugrhWgi5NNoxYOnONOqmmrrb6jvs5ui08xHfCsy+wtOa9qvwiys51WEqBEu+ca8toa98UrKS2BNTTr6UlAdUVXSQSmtMCRgYU2nwPLqc6dRuSaVvVHAldOrux8I+hrIFT7x+Ix86qVgfVPXQ0hiSWd8tYfRb1P1wH8MEGkemY0p1JRcFeyILOJ/vOa9oYZeQyayzPsmf3SYUGUVtiamnH7tzhF3iit67UjC9QVixWHnSVLMttiWC7iUIKi9SpSkCtAjDRthxaVyMXSnOnTilwt/oSWe4/W2RsYT+8MLivf3CJ7LPLE2g8h1TYaKUhF0KKgQkkg1IG2IBlBWpKRiVGgG0k4CJ6TZhrwoxjLZr+xj5rLOxv00kD76gPgRXph0F2KHkBZobZbI0EKWDtTTgmT0oSoxb23qrpqGmPRLY4FaeubZUM6FqXUJbBxOn3v/yk/ehXWewX5pCB5yvwjT2RO5f2zwsyqhwFadOA/CBHvIey7qHJpeAoUIOxIxcV4dcDPE3ZYTmKW076DYOI2OqvXDWyGsf6PKIRrAx51HjLP3iYVuS8iZyfCyOKg3zsroaT0Ur7kPBhq6kDYIljRsggghDCNU1LhxBQrQoUjbBAB8+5YWIZObVewac4qjqTjVDnunHcVDXE/ZTqpmTVLkVmZUlxkfaAFHGgdd5NQPd2RfMu8lxNy5oOOkYc4hQWLNLYdCalL0vik61tJ71IGB2op9kxQiBs90Sc6DpaViPSZcwUnoBIptTHdN5CTB4VbKOEQ0spN3E0uhaFU1gpUDWJ3LWyEvtiZZFAtRVdH5t4i881uV+UT70WDNFlAFcRR4wSltQ2pBPAL6CpTZ3twCObN6+Juz35N3AhJTzgKSQDTaCCd7whPWjKqadUhYopClJUNikkhXaI+lcoLGal1icaSGyFAPlNaFpXFLhToqhfBuE7EGsKTPBk4W3xNJTRD+CwNCXkCik9IGG26o64mXWb8JOzcesXqVRkq7o1VjIMQdFTNhVp6I9Xu8Rqr3RmsBWo3BffGQvRvPjGmvfAD3wFqZuC9EF/ujSDBXuhB7Q3FfdGCvwjUVeEYvd8MHUNpX3x5vxrrGK90Mh1DYFxM5MSSnHuLpFEpOxxwhtB6CoL3NmIMQxci5HgGg6rlAXxzOOpIYG9LSnHKbH/AEYaV2ZsRV0w7xlMTqGWyE4AUQkbENi4nuJ6Y8PWrwck46TQrqlO7WYqDClurQ2k8ogDmGsncKnojOWto8MtuTl6qugIAHNyifE740StFWOKnfcp8rKrmpgJTynFYbANp5gMeiLrlLNJZYRKs4hIF6mk7BvJx6tsa7FkEyMup9eLi+Kga7p0br1KnYkc8dWRdhqmX+HcxAUSn0la1bhoHPujyGi45u8nOAZBUOOrjKPpHVuAoOjni5xrl2AhISNUbIkoIIIIACCCCAAha5yciCr6zL1StBvVTpChoI+XRDKjCkgihxB0iABDWNbAoqqfJqomYZGlBrxXG66BXFB1GqTtVH2kyuz5puYaIW2upBFQhxBwWn0SRpGlJpzGLtl3kGppf0qVGIreTSoIPKSpPnJOzuIBisSU+hbSkKSVNVHCMk8dlegLQrZXAL0HkqoYoQ3cnbbanpYEELC0kKB85JF1QUNuNFDUeYitfmrGQpC7Om6lCk+Qd85aEDiKSf0zQASoa0pScRUGkSKXrOVw8qS9LqNVoSaKFBitANbqwNINRTA1FDDCk8pZS0pbyhF2o44qgtueab1bzDgOipofNUsQrDUrO4hMq8inpF244KpP5N0fk3BpBSrRWnm6eihiALREfQdt2fMspKSkTbCtPFSpRGnyjBoFH0myK6SmsUWYyckniQkuS6z5g44H905RwdELT1HRhiYP9ez7BahMFO6LxM5unK+SdYc9EqLS/uLFO2IqayKm2+VLu0xxSm+OtuohWNSlTlxJeXmV2CO56z1J5SVJ9ZKk94jTwQ2jTtEI9VBvg5xBTujo4IbR1iPSWQdYhbD9kzlpAExMS1hPOHiMur9VtZ7QKRJNZCzOlaEtDa642jsre7IZEtEeZL5lWCI9hgxdmcjGkCrr94bGk0T+3eup7DEhK8Az+QaAOpw8dz9s4LqN7aFQ9JnniaUeNyvWBkmSpK300Tyktq4qnAMaqr+TapylmmGjbFveroPJF5RURdK1rNVukHQNASNSRqJIGpiaJVU0qTWgqakYgqUrjLUDjU4A4gJjrnMsg0jgmUB2aWaJVdCuDr9ga18+rnMekbI5lWo6juyPmLTLCriEnhVC6BTjcbQKaQThhpxEWKwbLRJNKddIU+4OOdN1J8xO3n2nmFYjrFsYS1X5g3phVcCa3K6amuK8cQDXHSK1jY205OO3U1CAcVbN2oqp0DqEDd9zyNbcs5aExjUNpw3A43QftHWdXVDbsKyEsNgAAYAADUNQjkybydSwgYUpoHidpieiWMIIIIQwggggAIIIIACCCCADCkgihxB1QvMsc3N5X0iUNxwVNBTXpFDgoEYEGoI01hiQQAISRtFbThRd4NytFMmtxfsq6/QJvDzSdXSiTbdc4WXWqWmBWt00rXSlSMAoHWMCdYXDSylyKYnEm8kJX9oDvha21ktMSp8qhTzY5LyPyqRqqTg4OZWOxQGEVcVj0m3JhgEPtLCRgXZYBbf95KqpcPqlvdGP6TZmRRK5d/0bwQvdwT90k+qVRHNWs62Kgh9tGvjBxsbFAEONDcbp2mMOzMpNflENlR1rF1f7dlNegtn1oBG6bkODwo6z6Kr6U9CV8XsjnbmXUYocPd+7KY3yVhqbH1Wam2E/ZSrhmelLZIA9ekdKGJw8k2dNgaatXF9KpalDvMMd7HMcppoDl134/EFR4GVDo5Tbat6GT3txudS951nIPsZwjsdvmNCmzrkJweq6yv8AyxAPUzH+2BH5hobmZY97Ua15eOAcUKT6vBI+FEZ+jV/4C0D0s+KY8GyVK0WdOe9MS6O9owxamRs3lm+vSSfWW4rsCgOyI9Vvu7Qn1UpSfvgXu2LCjJOYVyZJpHtptS+xi7HQnIV8U4R6Ul+ZDIUvoU/x+owhan1lSam1qJUAVHWqhUelerpMbGrRUTQcY7E8Y9Yw7Yt7mScqihfdemFD9KopT7qDRVPVBjJtNpoXWGwgbUi71q5avwwbhciGLGfWaLJZFK0xLpG2mF0c5ujaqJWRaalR5MccjFVarO9zUOZNOdShGJRh+YNG0mhOoURXaTrPPiYuuT2b6lFu8Y6ceSNw17zCArtl2E7NqBVVKOokbEjUOeGXYmTyGEgAAU0DZEhKSKWxRI6Y6IVygggghAEEEEABBBBAAQQQQAEEEEABBBBAARhaARQgEHUYzBABVrZzey7xvIBac1KTUUPMRiIo9s5snkkm4HR9tHEX00F09Ka88OGCGB87P2E+yeKpQI1LBSehQqnrIjDltTSfyqeEA1rSl0DcpQUB0R9BzEi2vlISreIiJnIqWXjcunaIdxWEs1lkoebTct5I+6lwJ7I72cuyB543Lb/jaV3wx5nNmwrX1gHviOdzSs+j1U7odxaSnjL5W1f3mP8A68YVlyo61/faHwMpPbFsGaJnaPxR1MZpZYaQD1wahaRfv5WqVpPWt1XYpZT2Rhi0HnBRsLodSE3EneEAA9MNeUzeSrehCeoRMS9iMo0IELUPSKSQyOmHfNuA9J6otlkZs0JoXOMfS0dUXxDYGgAR6hXHY4pKyG2hRKRhHbBBCGEEEEABBBBAAQQQQAEEEEAH/9k="/>
          <p:cNvSpPr>
            <a:spLocks noChangeAspect="1" noChangeArrowheads="1"/>
          </p:cNvSpPr>
          <p:nvPr/>
        </p:nvSpPr>
        <p:spPr bwMode="auto">
          <a:xfrm>
            <a:off x="2198370" y="952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46" name="AutoShape 12" descr="data:image/jpeg;base64,/9j/4AAQSkZJRgABAQAAAQABAAD/2wCEAAkGBhQSERQUEBQUFRQWFhUVFRQVFBUWFRQUFRUVFRQUFBQYGyYeFxkjGhUUHy8gJCcpLCwsFR4xNTAqNSYrLCkBCQoKDgwOGg8PGiwfHCApKSwpKSwqLCkpKTUsLCk1NTApLCwsLCosKSkpKSwpLCwsLCkpLCwpLCkpKSkpMCwsLP/AABEIAKUBMQMBIgACEQEDEQH/xAAcAAAABwEBAAAAAAAAAAAAAAAAAQIDBQYHBAj/xABREAABAwEEBgUHBQ0FBwUAAAABAAIDEQQSITEFBhNBUZEHImGh0RQyUnGBktJTVJOx8BUWI0JDRGKio7LB4eIlcnOCswgkM2PC0/EXNGR0g//EABoBAQEBAQEBAQAAAAAAAAAAAAABAgUEAwb/xAAtEQEAAQMBBgUEAgMAAAAAAAAAAQIDERIEFBVRUqETITFB0QVhsfBxkWKB4f/aAAwDAQACEQMRAD8A2rb1wpnghs7uOaMwgYjcktkvGhQHev4ZIVudtUHi7iEGC9nuQDZ3sckW2u4UyQe+6aBKbECKnegLYUxr2obW9hlVJExOHsS3RhuIQFduY5oef2URMdewKN/Vy3oBfu4Z70Njexrmgxl7EpLpSMBuQHt91OxHsbuNckexGftSGyk4HegVfvYZIeZ21RvZdxCJnWz3IBdv45bkNrdwpWiJ7ruASmxhwqUBbCuNe1Ftr2FM0RmIw9iW6IAVG5AWzu45oVv9lETH3jQo3i7lvQC9cwz3obO9jkgxt7EonSFpoEB7emFMkNhTGuWKMQg4nekCYnA78ECtpewyQu3Mc0bo7uISWG9mgOl/sohtLuGaJ5u5b0pjL2JQFsa41zQ29cKdiS6YjAbkswgY+1AWyu45oXr+GSJshdgUb23cQgHmdtULl7HLcgzrZ7kT33cAgG2u4UyS2Q41qibECKneijlNaIH0EEEHKyQkgEp2RoAqMCjeRQ0omYs8e9AqE3jjihMbuWCVPlh3IoN9e9AcTQRU4pt8hBIBRzZ4dydjIoK0QAxilaJmN5JockTQa7809LSmCApRdGGCKHrVrikw5496OfdTuQFK6hoME5GwEAlFDlj3puQGppVAW0Nc05IWgGhAPrSbWRszWmSoumrJsnVYSYScDWpiJ/Fdxj4Hd6lUXiOcE9Zwp6wjllaPNIHtCzsRO9F3Ip5kbvRdyKuDK/xytI6xbzCbktIBoHNp6wqWxh9E8inmQ/o/qqYMrmJGUzbX1hNMtQJxcKesKt2eEXh1d4/FUq2BvojkEwJOSRoFWltfWEUUoPnEH2hcbIR6I5BPtjHAckU5LO0HBwHtCVHKwipc2vrCS2Bvot5BCYRRsL3hjWtFSSBQBQEbRjQOHsIXQ6MAVAWa6b1yc6QmIXI42yPApQuLGOcC7lkrJqZpp1pha91caIiwxuqaHEJUwu5YJUuWHckQZ496KOEXs8UmV1DQYI591O5Lhyx70AZGCKkJoSGtKopAamlU+4im7JAUjABUYFIiN444pMQNce9OTZYdyApurSmCOJtRU4ooN9e9Jmzw7kBSPINAn2MGdEUZFBVNRA3t+9B0oIIIOVsZBqQnJHgigzQMwOHFJbHdxKARC7nghKL2WKNzr2A70gkt6raFxxHAAcUDkbg0UOBTb4yTUKLtVtlaes0DmiZpqTKjeR8VcJlNmUUpVNRsINTkolukH/o8j4p86ReRTq8j4pgykpXXhQYoournguCK1OHDl/NOOmc7Mjkhl0ytvGoxTjJABQ5rmjkcBgRy/mgWOJreHJRTdvYRG89hKokmmFoFpic9jm3hiCMuxYvbNpHI6OQXXtJBHh2KszJ21220CZ4ikcG3jRoIAAqQABTgE5HbLX6ch9T/AOldUMFZHHt/6nKRNnX5vadsu2rlVMT7y7Nui3NFOaYnyQ/lVr4y/Sf0pD7dax+NIPXJ/SpvYfbkhsF5uJXubXhWuiEXo+2Wt0rGl7w0uaCdpkCRU4torm+yEfnknvx/AoKGDrt9YUh5L2L62/qN2fWe751WKPaMHpLO7da5PbKz4FyyWebdaj7Zh/BqWbL2IjZFvf7nPuz4FHJzSWW0brSa/wCP/Soqy7V9pdFPI+Qta4tBeS0OAHWAoKnrYE5KeZZcR6xvTdisX9otJHnNmH6sa9Oy7XXcu00zPrn8MXLVFNuqcfuUNpPRdyCd1MoZv9NysfRa8eRtG+iktIaKZOH2cVq9jmvcKfg2OBF49vALr1e1VFjjDI3lwG9wFe6i7bnJWNlDU5JUpvZYopA4ilRy/mmmlzd45fzRT0Ru54JMjbxqMQuaWZx4cv5pAt7m4CnI+KCQZIAKFNCI1rRRklvdXIcj4oP02+mTe/xQTEjwRQZpETbpqcFA/d1zTW63vTc2tL/Qb3oLHL1ssUcTroocFVWa3Pb+I3mUbtanuNbjR6yQiZWV8ZJqMk+yQZb1B2TTUrgKRg9uIHM/wCPRWnWSTOjvNL2kh104VAxCKnkEEEDGwpjXLFDaXsMkkTE4Heluju4hARFzHNCzY1ed+XY0Zc8+S4dJ26jaHMnD1b/t2pdj0gCKIJB8YcKEAjtUba9EilWcj/A5hSTXg5KO1h0gYoaM/wCLIRHH2Pd+Mexoq4/3UzjzMK7JppjXOAZI664tLmht2800cASRWhwqgNYmfJTcmfEuuzWNkMbWXQ40wvCuHE9pz9ZR3m/Js5LlVfUKonyiHqp2eJjzco1nZ8lN+p8SWNa2fIzfqfEnrzfQZyRFzfQZyXz4lX0x3a3annPYka3s+Rm/U+JH9+bB+Rm/Z/EiJb6DPdSSB6EfuqcSr6Y7ru1POexw68MH5Cf9T4lV9b52WwsfHDKyQUDibvWZ7D5w3cirEQPQj90oqnc2P3Ssz9TudMf3Jusc5V/R1jN1xdmaHEUIqTmKmnGld67zAF3PDiCOoAc6NNURjC496artU1zGMz8PXRGmIjk4dkEWyXbskRiC+Hhy+mXLDGL7fWPrU1sQuCOLrD1j61JrdFMwxXJkwBEYAn0RW9Ms5MCAVHsXNp4PilEkDLzw2S7UEtDnBoF6nqJ7aUXdVPnSL+DOTl7Nlri3VqmfOP55S+V2JqjEI7RenzAy6LNM5xN573EXnvObjh3bl0nXV3zWT3h4J86RfwZyKT90X8Gciupv/wDHd593lzO1zf8ANZPeHgm3a4P+aye8PBdp0i70WciknSDvRZyKnEJ+3f4Xd0e7W93zZ/vt8Ew/W93zd30jfBSbrcfQj5FNm1H0IvdKzxGrlHf4XdkW7Wlx/N3fSN8Ey/WF5/Nz9I3wU0LYfk4vdKH3QPycXulXiM8o7/Bu375K8/TMh/IH6RvgumwWWeetImspTz5McciGhtSFMWp4kYGuaxocSXFoyib5x9ZOAUzoVlG33Cjn9anotyY32CnNezZ79V2ZzHlD43bcURHNFWLU05zSH1MF0czU/UpyyaEhj81grxOJ5ldoKTNMGglxoB/4C9b4q9r/AKzN0fYZZhTaEXIh6Ur8G8s/UFSOhrRLwdtKSXOvEk7y4Gp71D9IWlTpLSjLNEaw2Y0NMnSnzj7BhzWu6u6IbBCwAY0H1IJZBBBA2+MAEgJmN9TQ5ImA1FaqJ1002LPZzQi+/qt/ieSCvab04Hzuu+Y3qt9mZR2XTbRm6ipZt/ai8vW8MZadZ9ZomjGRvOp5Lisuno7VaC972NEdYomOcAST/wARwrmcLuHArPhbt4z3f3jlyz9QKRomAPlvnzIqtZXfIR13ewGnreVztuvaKdMe71bPb15qn2agZw4145YjAbkV8dnMKpC1ZIC0hcObjoeH91svjiOYQvDiOYVV8pH29iHlIWfEXR91pvDiOaKo4hVfyoU+3BK8pFd32KzrNCy1HEc0VRxHNVryodiLyodn2CmpdCykjikkjiq75SMckRtQ7FnUulYqjiEmo4qvC1DsQ8qHYpldKxxHrDHePrUmQqXFbaOaRxH1qZ+6h4/bktUVRHqzVSmiEkqHOkjx+3JJOkjx+3Jb8SlnRKYKIqH+6J4/bkiOkTx+3JTxKV0pUlJJUSbf+lv/AI+pINvPHd/D1J4lLWlLlyQXfb2qJNvOOP2wSTbzx+1T2KeLSuhLFySXKJNuPH7U9SI2zt+1R2KeLS1oSpcl2WEvcBz7BvKhTbO37Y9ia0xO64yztJDpcZMaERjME7q4D2lW3VFdcUUx5yzVGKZlZpmX3tYMnUc4cImeY32/xU4xyzPSuknRsEcbiC4Bz3A0N38VvZXzqdqhja5PTf7xX6yzai3RFMOHXc1VZbYLSGiriAOJIH1qia8a8BkMssZqyLqRf821PBDKcWsF53rAVLq5xAq4kmgFSak5Lg0s3yu2w2OM1is3nnc6d1No72UDfYV9GYnK09D+q2BnlFXOJcScySakrV4nm9TcovQ2jNjE1rRuGSmmkdijZSCCCBp8oIIqsQ171nE9qcGH8HHVjeBIPWPP6loXSNp82KxuLT+Fk6kfEE5u9gWI6L0DabQaQxPf2hpp7XZLVLFU+zo8uQ8uVu0P0NWl9DaHtjHAdZ3gO9XnQ3RdZIKFzTI4b3492SuYZimWURRSXA5rc8ichhmeIyHqqu+yzzNaANjQD9MVOZJo7MkkrXp9VrL8hF7jfBcE2gbOMoIfo2eC51/Y/Gqmqauz3W9o8OmKdPdm/lc3/J5yfElC1zejFzk+JXqXRMO6CH6NnguSXRrN0MP0bfBefhVPV2b3z/HuqXlE/oxftPiStpPubH+0+JWU2BvycP0bU26ysH5OL3ArwmjqlN8np7oAOnp5rPYJPiQ2k+d1vuy+KmXRsH5OP3QmXFoyjj91OE0dU9jfJ5d0dWf0R7kvilDbegfZHKn3yD0Gcj4ph9vZGQ57QamjWY1eeGeA7VOE09c9k32eQjaXB4Y4EEgmha9pwpudmDXuSnSnt71HQtAe0DJomGJJ/HOFTnRdR9nIeK412iKKppj2dK3OqnMnxIa7+9Dan7VXNXHdyHZ2pN71ch4r4zl9MO2OQ3h6xvKldq7t5lV+J4vtyzG4eKlNqOzu8VnGfUdm0d28yiMh7eZXLtR9qcPWiMgx/l4q6Ey6HTOpv5lM2rSYjcWue6ozpG4jEVzqmXSfbDxS7EY/Kp3zNvsjs75Lo7HwA07aFfbZ7EXr0W5nGYli5XoomrHoaOnY/Tf9G7xSPu1F8o/6M+K6DZWmjmOa+N+MbwxuI9Fwpg4bwltsQ49zfBdng9HVPZ4N/wD8e7kOmYvlHe4fFH914flHe7/Uu5mjW8Tyb4J5miW8Xd3gpwajqnsb/PT3lGDSkXyjuX9SMaTi+UdyHxKaZohnF3NPM0LH+l7xTg9vqnsb/PT3lAx2+K8CHuNCDSgxp/mTlkcZHyTPxLqgCuUbcKe3L/MeCsUeg4uDved4rvGjYywMLcBkQSHD1Oz51Xo2b6fb2evXEzM/d8ru1VXKdOMKDaLK5zi52JJJPrKYNhKu82gS3zeu31UePWMnexc40SDlj9t43LpPHhSbfavJIZLQfOb1IhxmeKN90VPJSfRJqqQ3bPFXOxJOZJxJVd05W3aRZZosYbOaGmTpT57vZg32FbdoKwizwtZTduUluIwkY3gAA7kiOM3qoGIuxG9OMlGSinEEEEFK13gqWzNiZLIwUaJG32jGtQ3iqX/6haXZg2z2cNGAAjcByDlsMtlbTEVpxXO2xscaFreSDJ29JOmD+Qg9x/xIj0kaZGcEHuP+Ja0/R0bcQ0e0IM0dG7Now4BBkjukLS7vzeH3X+KYdr3pXfZ4fdd4rYX2JjTQNbySm6KjIqWjFBjjtc9KfNouTvFNffhpM/m0XJ/itlFlZldbwyS3aLjaKhoQYrJrRpL5tHyck/fJpE/m0f6/itqZYWOwLR7Ag+wRtyaMeIVymGIu0/pDfZmfrJP3Xt5/Nmc3rcWaNjdiWjkkusjBgGtw7EyYYfBpK2F7Q+zsDaipq7AKX0RoR80ofJiaj1AVwAG4LU9J6Lj2LyGit1c1i0ayBl99ABimUwySOX/eC0Z1tPdKQuxwdhge74VzW/VdkkjnOtDRWSRwuh4oHvc4Yjsd3Jv70YvnX+ouBe2C5XXNUc5/M/d2Le0W4piJn2h2UdwPd2fopBa7ge74VyO1OhOdrd+18E3948Hzx/7XwXz4bX7/AI/63vVvnH7/AKSDGuvDqnu+FdQnNMjzb8KibLqVCHtpbHuNRRtJsccslYTqeDvPOXwUn6fcj0iZ/r5TeLc+tUR/fw5DOeB5t+FEZzjgebfhXWNSuBP7XwQdqQTvdykV3C7y/HyePZ6vy4JbQaZHI7x8Kc1XdtjaP0rFL/qQpUuofGRw9kimdUdBNs0rr0gLTC+INuvBJc5jt+eDCvXsuyV2q4qmHwvXrc25picqbZNIy2QSAAPZde4xurS81pLXAjEGozCbsGuFslbeZZYyPXJ4q1646BDIJZG4jZvIIyoWlSvRfZ2usrQWg1A3LsZcyIUlus9v+aR85PFOHWvSA/NIucnitI0tb2xO/BxtugubecL1Syl/CooBWm8ncFKaLayYEPY0OaaOAyqWtc0gncWuaeytNyZXEMlZrfpH5pF+08Uo67aRH5pD+0+JbE+wRtyaMeIRs0ZG7EtCZMQx5uu2k/msPKT4kr7/APSe6yw8pPiWuusjBgGtw7Es6JjGN0cVDDIRr/pUfm0PuyfEmp9eNJyAjyWEOIIvhslRUUr52NO1bA2xscaFreSU/RsbcQ0IYZv0Xanus4Mkwq9xJJOdcye9agI72OW5IgiB3UpwSnvu4BFHtruFMkpkONaomxBwqd6KOU1ogfQQQQcrJCSASnZWgCowKN5FDSiZizx70CoTeOOKExu5YJU2WHcig3170BxNqKnFNvkIJAKObPDuTsZFBWiAGMUrRMxvJNDkiANd+aekIph3IClFBhgih61a4pMOePejn3U7kBSuoaDBORsBAJRQ5Y96bkrU0qg5tIvOzeOzJUDW3WgzPLA5rI24AOe1pPaQStNeAWkYZLPtNdFsVpkvuGaqTGVQ27PlI/pGeKLbs+Uj+kZ4qwSdCkFMKIo+hSHf3q5TSgNuz5SP6Rniht2fKR/SM8VPSdCsO5LZ0KQUxp3Jk0oWxWpgkYTJGAHAk7RmVfWrjHrFZvnEP0jfFQh6FYa5Jx3QpBTCncmo0rAzWay/OYfpG+Kd++myfOYfpG+Kq7OhWGuISpOhSHcmTSmZ9Y7McrRD9I3xUdPpuznKeL6RviuePoUg30SX9CsNcApkwGm9Z4XWG0xuljJMTrtHtNXEbhXM8FPdFzP9zaaY0UNF0LQChw7ldtAaGFmYGNyCiua36C2r/NjkaS9wa9zm3Hvpec0taa4ivYVK2SxmJpJNXvN57gKAm6GgAcA1rR7KrslIph3JEGePeijhF7PFJldQ0GCOfdTuS4cse9AbIwRUhMCQ1pVCQGppVPuIpuyQFIwAVGaREanHFJirXHvTk2WHcgKbq0pgjibUVOKKDfXvSZs8O5AUjyDQFPtYM0UZFBWibiBvb96DoQQQQcrYyDUpyR4IoM0DMDhxSWx3cSgEQu54ISi9lijc69gEGm5nvQHG66KHNNvYSahUTpo03LZ7AHQPLDJK2MuaaODbrnENIyrdArwqs26PNV5tJ7Yutk8Qju5Pe4kurxdhkg9EmYUpVNsYQanJZtYehqSOWOQ6QncGPa8tJdRwa4OoetvpRWfpJtVNF2otJB2ZoQaEYjeEFkkeHYNxQiN3zsKrAOhXSDzpMB73uGykwL3EbtxKunTxbHNscBjc9h29CWuLSfwbt4PYg0mQXjVuKcZIAKHcsj6A9IPcLXtHvfQxUvOc6mDsqnBcHTnrDO20RQxyPZGY9oQxxaXOJp1iMwOCDZdma1Tr5QRQHFYjqf0by22yR2g2+0ML69UOeQKGmd5WzV7ookstpindbZpBG68WOLqOwIoau7UF/jF01OCVKb3m4rMunOyPNmitELpGmJ9x91zm1Y/Imh3OH6y4egXWNzhaYJXucQWSsvOLjQ1a8CpyBDT/AJkGtxuDRR2CQ9hcajELGenjWF3lFngie5txjpHXXEVc83WVoeDXc1peqFhNm0dDE8uLxFeeSSTecLxxOO/uQWATClKppjCDUryxoiaa0WqKHyiZu1lbHe2jzdvuDa0vdquevWocuj7Nt226eTrtaWuc8edvBDkG8SPDhQJMQu+dgsn6CNPzSC0RTSOkZGGOZfJc5t6oIBONMFx9O2skzZoIIpHsj2Ze4McWlzi4gVIxoAMu1BscvWOGKXHIAKHNYfqb0cS22yR2h1unZfLqNDnmgaaZlyp2nrRadH22SOO1TOdC7qvL344A4tJIPqQenXRkmoTrpgRQHEqNsekTJY2vd5zoQ404llTRecdRtIynSVkDpJCNvHUF7iCLw3VQenI2EGpySpTeyxQMl4UCrPSLpOSyaOtEsLrsl0Na4ZtvEAkdtKoLLE4N87BJk6xqMl5w1C0FNpS0vidapmXWGQuvvcSbwFMXdqvp6E3jA6QtHsr8SDV2SgChKZDDWqjLPq6RYhZto4nYmLamt7Fpbf8AXjVZFrv0fyWCyOnFutEhDmNulzgDeNK1DkG6ySAigOKTELpqV5z6PdXpdJSSsda54tm1rqh73VqSKectu1N1ZNjs5hMz5yXl9+StQCALuJPBBPy9bzcUcbrooUTepnvROZexCBL4yTUZJ9kgySBKG4HchHEa1QPIIIIGNhTGuWKG0vYZJImJwO9LdHdxCArtzHNCl/soiYb2BQebuW9BmfT3hYIW/wDyGn9nIov/AGfIqi1+uL6nq+a/anfdOxmNrwyRrw+Nx8282oo4DGhDj3LO9BdHGmLCX+SWiCO/S9R1a3cvOjPEoNo29cKdirPSZDTRVrNfyZ+sKuWLV7T7ZGOltcJYHtLwLtSwEFwH4LhVW/XDRslssU9niuh8jLrS6oFa1xIqg89dH2gJLZa9lDO6B9xzto2taClW4EZ1Vg6SdRrRYbPG+e2vtDXSXQx16jTdJvYuPCntVr6OujC16Ptm3ndCWbN7Oo5xNXUpgWjgrH0m6pTaSs0ccBjDmSh5vktF264YUBxqQgqH+z5HUWv1xfU5QvTx/wC/jHCED9Yq+dF2pNo0ZtxaDGdpcLbji7zb1a1A4pvpN6MZNIvjns72Nka245r6hrm1qCCAaEepBUdSuja1WqxRzRW+SFjr1I236No4jCjgNyvWpGpNoscznz2yS0Ncy6GuLqA1rexcVWNE6nadssQhs9qgZG2tG1BpU1OJiJzU9q/oPTcdojfa7VE+BprI1t2pFDgPwY303oLXrToMWixzwnHaRuaOx2bT7CAvP/RdpE2bSsIf1b5dA8drsKH1OaOS9KMfewKx7XHoXnfbHz2OSNrJHbQBxc1zHnzqEA1Fcfagrc7fulrCR5zNvT/8oM/3e9egpoasccuqcPYs96MOi59hlktFqex8haWMDKkNBIL3FxGJOA5rQp3EAtHAjmEHlrVA/wBpWX/7MX+oFYulXS9ubaZbLapKw39pE0NaAWHzDUCpp2nMKc0B0L22G1wTPdBcjmjkdR7q3WuDjQXM6K79JOpH3ThaI7rbRGfwbnVALT5zHEVw3+tBw9EGp7bNA6YTNlNoDXBzAbrWDIY41qTX1KldPcdLdD/gD99yvHRpqnb9G347Q6F8Dus0Ne4ujfvoC0YHfjnim+kzo3k0m+OWB7GyMaWOa+oa5pNQQRWhGO5BIdEEd7RMHYZP3ysV6T200ra/7/8A0haBonUnTljjENntcLIwSQ2oIFc6F0ZKjZuhXSFqnMtqnhJkdWSSpLqZEhoaBWiDV9DQVsERr+bt/wBNecdRB/adj/x4/wB4L03HBs4RCzJrLja8A26KrFLJ0KaShkbLFJZ2vY4Pa4PdUOGIOLKIN22d3HNU7pckvaJtHZcP6wVbGr+sTsPLYubP+yrppvVl9p0b5NO/8K+NjXyDEbVoBLqUFReCDBujrV+W12h7ILQ+zuEd4vZWpF4C7gQtKs/RNbahx0rMaEGnXxoa089QOhOifStle59lngjcRdLg44trXJ0Zopk6v6xNw8ti5s/7KDU2S3QG50AFeNN6ovTZDTRTzX8pF+8rjoWySCzxC0uvTBg2jhk5+8jAfUoHpF0BLb7E6zwlgeXsILyQKNNTiAUGcdAGNptI4xM/eK3C7cxzWcdF/R1adGyzSWgxEPY1rbji7EOJNatHFaMx17AoD8/sohfu4ZoP6uW/igxl7EoBsb2Nc0cc2NKJDpS3Abk6yIZoHEEEEDb4wASAmo3EmhxCCCBUwu5YIQi9nigggTK6hoME4yMEAkIIIGhIa0qnZGACozQQQIiNTjijm6tKYIIIDibUVOKbkeQaDJBBA9sxStEzG8kgHJBBA5K2gqMEUPWrXFBBAUpocMEuNgIqc0EEDRkNaVTr4wASAgggbidU0OKVMLuWCCCAQi8McUmRxBoMAgggdbGCKkJlshJAJRIIHpWgCowKRCb2eKCCATG7lglRNqKnFGggafIQSAU8YxStESCBuN5JockuUUGGCCCAoetWuKTK6hoMEEEDkbAQCc0iJ5vUrxQQQdCCCCD/2Q=="/>
          <p:cNvSpPr>
            <a:spLocks noChangeAspect="1" noChangeArrowheads="1"/>
          </p:cNvSpPr>
          <p:nvPr/>
        </p:nvSpPr>
        <p:spPr bwMode="auto">
          <a:xfrm>
            <a:off x="2381250" y="19240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47" name="AutoShape 14" descr="data:image/jpeg;base64,/9j/4AAQSkZJRgABAQAAAQABAAD/2wCEAAkGBhQSERQUEBQUFRQWFhUVFRQVFBUWFRQUFRUVFRQUFBQYGyYeFxkjGhUUHy8gJCcpLCwsFR4xNTAqNSYrLCkBCQoKDgwOGg8PGiwfHCApKSwpKSwqLCkpKTUsLCk1NTApLCwsLCosKSkpKSwpLCwsLCkpLCwpLCkpKSkpMCwsLP/AABEIAKUBMQMBIgACEQEDEQH/xAAcAAAABwEBAAAAAAAAAAAAAAAAAQIDBQYHBAj/xABREAABAwEEBgUHBQ0FBwUAAAABAAIDEQQSITEFBhNBUZEHImGh0RQyUnGBktJTVJOx8BUWI0JDRGKio7LB4eIlcnOCswgkM2PC0/EXNGR0g//EABoBAQEBAQEBAQAAAAAAAAAAAAABAgUEAwb/xAAtEQEAAQMBBgUEAgMAAAAAAAAAAQIDERIEFBVRUqETITFB0QVhsfBxkWKB4f/aAAwDAQACEQMRAD8A2rb1wpnghs7uOaMwgYjcktkvGhQHev4ZIVudtUHi7iEGC9nuQDZ3sckW2u4UyQe+6aBKbECKnegLYUxr2obW9hlVJExOHsS3RhuIQFduY5oef2URMdewKN/Vy3oBfu4Z70Njexrmgxl7EpLpSMBuQHt91OxHsbuNckexGftSGyk4HegVfvYZIeZ21RvZdxCJnWz3IBdv45bkNrdwpWiJ7ruASmxhwqUBbCuNe1Ftr2FM0RmIw9iW6IAVG5AWzu45oVv9lETH3jQo3i7lvQC9cwz3obO9jkgxt7EonSFpoEB7emFMkNhTGuWKMQg4nekCYnA78ECtpewyQu3Mc0bo7uISWG9mgOl/sohtLuGaJ5u5b0pjL2JQFsa41zQ29cKdiS6YjAbkswgY+1AWyu45oXr+GSJshdgUb23cQgHmdtULl7HLcgzrZ7kT33cAgG2u4UyS2Q41qibECKneijlNaIH0EEEHKyQkgEp2RoAqMCjeRQ0omYs8e9AqE3jjihMbuWCVPlh3IoN9e9AcTQRU4pt8hBIBRzZ4dydjIoK0QAxilaJmN5JockTQa7809LSmCApRdGGCKHrVrikw5496OfdTuQFK6hoME5GwEAlFDlj3puQGppVAW0Nc05IWgGhAPrSbWRszWmSoumrJsnVYSYScDWpiJ/Fdxj4Hd6lUXiOcE9Zwp6wjllaPNIHtCzsRO9F3Ip5kbvRdyKuDK/xytI6xbzCbktIBoHNp6wqWxh9E8inmQ/o/qqYMrmJGUzbX1hNMtQJxcKesKt2eEXh1d4/FUq2BvojkEwJOSRoFWltfWEUUoPnEH2hcbIR6I5BPtjHAckU5LO0HBwHtCVHKwipc2vrCS2Bvot5BCYRRsL3hjWtFSSBQBQEbRjQOHsIXQ6MAVAWa6b1yc6QmIXI42yPApQuLGOcC7lkrJqZpp1pha91caIiwxuqaHEJUwu5YJUuWHckQZ496KOEXs8UmV1DQYI591O5Lhyx70AZGCKkJoSGtKopAamlU+4im7JAUjABUYFIiN444pMQNce9OTZYdyApurSmCOJtRU4ooN9e9Jmzw7kBSPINAn2MGdEUZFBVNRA3t+9B0oIIIOVsZBqQnJHgigzQMwOHFJbHdxKARC7nghKL2WKNzr2A70gkt6raFxxHAAcUDkbg0UOBTb4yTUKLtVtlaes0DmiZpqTKjeR8VcJlNmUUpVNRsINTkolukH/o8j4p86ReRTq8j4pgykpXXhQYoournguCK1OHDl/NOOmc7Mjkhl0ytvGoxTjJABQ5rmjkcBgRy/mgWOJreHJRTdvYRG89hKokmmFoFpic9jm3hiCMuxYvbNpHI6OQXXtJBHh2KszJ21220CZ4ikcG3jRoIAAqQABTgE5HbLX6ch9T/AOldUMFZHHt/6nKRNnX5vadsu2rlVMT7y7Nui3NFOaYnyQ/lVr4y/Sf0pD7dax+NIPXJ/SpvYfbkhsF5uJXubXhWuiEXo+2Wt0rGl7w0uaCdpkCRU4torm+yEfnknvx/AoKGDrt9YUh5L2L62/qN2fWe751WKPaMHpLO7da5PbKz4FyyWebdaj7Zh/BqWbL2IjZFvf7nPuz4FHJzSWW0brSa/wCP/Soqy7V9pdFPI+Qta4tBeS0OAHWAoKnrYE5KeZZcR6xvTdisX9otJHnNmH6sa9Oy7XXcu00zPrn8MXLVFNuqcfuUNpPRdyCd1MoZv9NysfRa8eRtG+iktIaKZOH2cVq9jmvcKfg2OBF49vALr1e1VFjjDI3lwG9wFe6i7bnJWNlDU5JUpvZYopA4ilRy/mmmlzd45fzRT0Ru54JMjbxqMQuaWZx4cv5pAt7m4CnI+KCQZIAKFNCI1rRRklvdXIcj4oP02+mTe/xQTEjwRQZpETbpqcFA/d1zTW63vTc2tL/Qb3oLHL1ssUcTroocFVWa3Pb+I3mUbtanuNbjR6yQiZWV8ZJqMk+yQZb1B2TTUrgKRg9uIHM/wCPRWnWSTOjvNL2kh104VAxCKnkEEEDGwpjXLFDaXsMkkTE4Heluju4hARFzHNCzY1ed+XY0Zc8+S4dJ26jaHMnD1b/t2pdj0gCKIJB8YcKEAjtUba9EilWcj/A5hSTXg5KO1h0gYoaM/wCLIRHH2Pd+Mexoq4/3UzjzMK7JppjXOAZI664tLmht2800cASRWhwqgNYmfJTcmfEuuzWNkMbWXQ40wvCuHE9pz9ZR3m/Js5LlVfUKonyiHqp2eJjzco1nZ8lN+p8SWNa2fIzfqfEnrzfQZyRFzfQZyXz4lX0x3a3annPYka3s+Rm/U+JH9+bB+Rm/Z/EiJb6DPdSSB6EfuqcSr6Y7ru1POexw68MH5Cf9T4lV9b52WwsfHDKyQUDibvWZ7D5w3cirEQPQj90oqnc2P3Ssz9TudMf3Jusc5V/R1jN1xdmaHEUIqTmKmnGld67zAF3PDiCOoAc6NNURjC496artU1zGMz8PXRGmIjk4dkEWyXbskRiC+Hhy+mXLDGL7fWPrU1sQuCOLrD1j61JrdFMwxXJkwBEYAn0RW9Ms5MCAVHsXNp4PilEkDLzw2S7UEtDnBoF6nqJ7aUXdVPnSL+DOTl7Nlri3VqmfOP55S+V2JqjEI7RenzAy6LNM5xN573EXnvObjh3bl0nXV3zWT3h4J86RfwZyKT90X8Gciupv/wDHd593lzO1zf8ANZPeHgm3a4P+aye8PBdp0i70WciknSDvRZyKnEJ+3f4Xd0e7W93zZ/vt8Ew/W93zd30jfBSbrcfQj5FNm1H0IvdKzxGrlHf4XdkW7Wlx/N3fSN8Ey/WF5/Nz9I3wU0LYfk4vdKH3QPycXulXiM8o7/Bu375K8/TMh/IH6RvgumwWWeetImspTz5McciGhtSFMWp4kYGuaxocSXFoyib5x9ZOAUzoVlG33Cjn9anotyY32CnNezZ79V2ZzHlD43bcURHNFWLU05zSH1MF0czU/UpyyaEhj81grxOJ5ldoKTNMGglxoB/4C9b4q9r/AKzN0fYZZhTaEXIh6Ur8G8s/UFSOhrRLwdtKSXOvEk7y4Gp71D9IWlTpLSjLNEaw2Y0NMnSnzj7BhzWu6u6IbBCwAY0H1IJZBBBA2+MAEgJmN9TQ5ImA1FaqJ1002LPZzQi+/qt/ieSCvab04Hzuu+Y3qt9mZR2XTbRm6ipZt/ai8vW8MZadZ9ZomjGRvOp5Lisuno7VaC972NEdYomOcAST/wARwrmcLuHArPhbt4z3f3jlyz9QKRomAPlvnzIqtZXfIR13ewGnreVztuvaKdMe71bPb15qn2agZw4145YjAbkV8dnMKpC1ZIC0hcObjoeH91svjiOYQvDiOYVV8pH29iHlIWfEXR91pvDiOaKo4hVfyoU+3BK8pFd32KzrNCy1HEc0VRxHNVryodiLyodn2CmpdCykjikkjiq75SMckRtQ7FnUulYqjiEmo4qvC1DsQ8qHYpldKxxHrDHePrUmQqXFbaOaRxH1qZ+6h4/bktUVRHqzVSmiEkqHOkjx+3JJOkjx+3Jb8SlnRKYKIqH+6J4/bkiOkTx+3JTxKV0pUlJJUSbf+lv/AI+pINvPHd/D1J4lLWlLlyQXfb2qJNvOOP2wSTbzx+1T2KeLSuhLFySXKJNuPH7U9SI2zt+1R2KeLS1oSpcl2WEvcBz7BvKhTbO37Y9ia0xO64yztJDpcZMaERjME7q4D2lW3VFdcUUx5yzVGKZlZpmX3tYMnUc4cImeY32/xU4xyzPSuknRsEcbiC4Bz3A0N38VvZXzqdqhja5PTf7xX6yzai3RFMOHXc1VZbYLSGiriAOJIH1qia8a8BkMssZqyLqRf821PBDKcWsF53rAVLq5xAq4kmgFSak5Lg0s3yu2w2OM1is3nnc6d1No72UDfYV9GYnK09D+q2BnlFXOJcScySakrV4nm9TcovQ2jNjE1rRuGSmmkdijZSCCCBp8oIIqsQ171nE9qcGH8HHVjeBIPWPP6loXSNp82KxuLT+Fk6kfEE5u9gWI6L0DabQaQxPf2hpp7XZLVLFU+zo8uQ8uVu0P0NWl9DaHtjHAdZ3gO9XnQ3RdZIKFzTI4b3492SuYZimWURRSXA5rc8ichhmeIyHqqu+yzzNaANjQD9MVOZJo7MkkrXp9VrL8hF7jfBcE2gbOMoIfo2eC51/Y/Gqmqauz3W9o8OmKdPdm/lc3/J5yfElC1zejFzk+JXqXRMO6CH6NnguSXRrN0MP0bfBefhVPV2b3z/HuqXlE/oxftPiStpPubH+0+JWU2BvycP0bU26ysH5OL3ArwmjqlN8np7oAOnp5rPYJPiQ2k+d1vuy+KmXRsH5OP3QmXFoyjj91OE0dU9jfJ5d0dWf0R7kvilDbegfZHKn3yD0Gcj4ph9vZGQ57QamjWY1eeGeA7VOE09c9k32eQjaXB4Y4EEgmha9pwpudmDXuSnSnt71HQtAe0DJomGJJ/HOFTnRdR9nIeK412iKKppj2dK3OqnMnxIa7+9Dan7VXNXHdyHZ2pN71ch4r4zl9MO2OQ3h6xvKldq7t5lV+J4vtyzG4eKlNqOzu8VnGfUdm0d28yiMh7eZXLtR9qcPWiMgx/l4q6Ey6HTOpv5lM2rSYjcWue6ozpG4jEVzqmXSfbDxS7EY/Kp3zNvsjs75Lo7HwA07aFfbZ7EXr0W5nGYli5XoomrHoaOnY/Tf9G7xSPu1F8o/6M+K6DZWmjmOa+N+MbwxuI9Fwpg4bwltsQ49zfBdng9HVPZ4N/wD8e7kOmYvlHe4fFH914flHe7/Uu5mjW8Tyb4J5miW8Xd3gpwajqnsb/PT3lGDSkXyjuX9SMaTi+UdyHxKaZohnF3NPM0LH+l7xTg9vqnsb/PT3lAx2+K8CHuNCDSgxp/mTlkcZHyTPxLqgCuUbcKe3L/MeCsUeg4uDved4rvGjYywMLcBkQSHD1Oz51Xo2b6fb2evXEzM/d8ru1VXKdOMKDaLK5zi52JJJPrKYNhKu82gS3zeu31UePWMnexc40SDlj9t43LpPHhSbfavJIZLQfOb1IhxmeKN90VPJSfRJqqQ3bPFXOxJOZJxJVd05W3aRZZosYbOaGmTpT57vZg32FbdoKwizwtZTduUluIwkY3gAA7kiOM3qoGIuxG9OMlGSinEEEEFK13gqWzNiZLIwUaJG32jGtQ3iqX/6haXZg2z2cNGAAjcByDlsMtlbTEVpxXO2xscaFreSDJ29JOmD+Qg9x/xIj0kaZGcEHuP+Ja0/R0bcQ0e0IM0dG7Now4BBkjukLS7vzeH3X+KYdr3pXfZ4fdd4rYX2JjTQNbySm6KjIqWjFBjjtc9KfNouTvFNffhpM/m0XJ/itlFlZldbwyS3aLjaKhoQYrJrRpL5tHyck/fJpE/m0f6/itqZYWOwLR7Ag+wRtyaMeIVymGIu0/pDfZmfrJP3Xt5/Nmc3rcWaNjdiWjkkusjBgGtw7EyYYfBpK2F7Q+zsDaipq7AKX0RoR80ofJiaj1AVwAG4LU9J6Lj2LyGit1c1i0ayBl99ABimUwySOX/eC0Z1tPdKQuxwdhge74VzW/VdkkjnOtDRWSRwuh4oHvc4Yjsd3Jv70YvnX+ouBe2C5XXNUc5/M/d2Le0W4piJn2h2UdwPd2fopBa7ge74VyO1OhOdrd+18E3948Hzx/7XwXz4bX7/AI/63vVvnH7/AKSDGuvDqnu+FdQnNMjzb8KibLqVCHtpbHuNRRtJsccslYTqeDvPOXwUn6fcj0iZ/r5TeLc+tUR/fw5DOeB5t+FEZzjgebfhXWNSuBP7XwQdqQTvdykV3C7y/HyePZ6vy4JbQaZHI7x8Kc1XdtjaP0rFL/qQpUuofGRw9kimdUdBNs0rr0gLTC+INuvBJc5jt+eDCvXsuyV2q4qmHwvXrc25picqbZNIy2QSAAPZde4xurS81pLXAjEGozCbsGuFslbeZZYyPXJ4q1646BDIJZG4jZvIIyoWlSvRfZ2usrQWg1A3LsZcyIUlus9v+aR85PFOHWvSA/NIucnitI0tb2xO/BxtugubecL1Syl/CooBWm8ncFKaLayYEPY0OaaOAyqWtc0gncWuaeytNyZXEMlZrfpH5pF+08Uo67aRH5pD+0+JbE+wRtyaMeIRs0ZG7EtCZMQx5uu2k/msPKT4kr7/APSe6yw8pPiWuusjBgGtw7Es6JjGN0cVDDIRr/pUfm0PuyfEmp9eNJyAjyWEOIIvhslRUUr52NO1bA2xscaFreSU/RsbcQ0IYZv0Xanus4Mkwq9xJJOdcye9agI72OW5IgiB3UpwSnvu4BFHtruFMkpkONaomxBwqd6KOU1ogfQQQQcrJCSASnZWgCowKN5FDSiZizx70CoTeOOKExu5YJU2WHcig3170BxNqKnFNvkIJAKObPDuTsZFBWiAGMUrRMxvJNDkiANd+aekIph3IClFBhgih61a4pMOePejn3U7kBSuoaDBORsBAJRQ5Y96bkrU0qg5tIvOzeOzJUDW3WgzPLA5rI24AOe1pPaQStNeAWkYZLPtNdFsVpkvuGaqTGVQ27PlI/pGeKLbs+Uj+kZ4qwSdCkFMKIo+hSHf3q5TSgNuz5SP6Rniht2fKR/SM8VPSdCsO5LZ0KQUxp3Jk0oWxWpgkYTJGAHAk7RmVfWrjHrFZvnEP0jfFQh6FYa5Jx3QpBTCncmo0rAzWay/OYfpG+Kd++myfOYfpG+Kq7OhWGuISpOhSHcmTSmZ9Y7McrRD9I3xUdPpuznKeL6RviuePoUg30SX9CsNcApkwGm9Z4XWG0xuljJMTrtHtNXEbhXM8FPdFzP9zaaY0UNF0LQChw7ldtAaGFmYGNyCiua36C2r/NjkaS9wa9zm3Hvpec0taa4ivYVK2SxmJpJNXvN57gKAm6GgAcA1rR7KrslIph3JEGePeijhF7PFJldQ0GCOfdTuS4cse9AbIwRUhMCQ1pVCQGppVPuIpuyQFIwAVGaREanHFJirXHvTk2WHcgKbq0pgjibUVOKKDfXvSZs8O5AUjyDQFPtYM0UZFBWibiBvb96DoQQQQcrYyDUpyR4IoM0DMDhxSWx3cSgEQu54ISi9lijc69gEGm5nvQHG66KHNNvYSahUTpo03LZ7AHQPLDJK2MuaaODbrnENIyrdArwqs26PNV5tJ7Yutk8Qju5Pe4kurxdhkg9EmYUpVNsYQanJZtYehqSOWOQ6QncGPa8tJdRwa4OoetvpRWfpJtVNF2otJB2ZoQaEYjeEFkkeHYNxQiN3zsKrAOhXSDzpMB73uGykwL3EbtxKunTxbHNscBjc9h29CWuLSfwbt4PYg0mQXjVuKcZIAKHcsj6A9IPcLXtHvfQxUvOc6mDsqnBcHTnrDO20RQxyPZGY9oQxxaXOJp1iMwOCDZdma1Tr5QRQHFYjqf0by22yR2g2+0ML69UOeQKGmd5WzV7ookstpindbZpBG68WOLqOwIoau7UF/jF01OCVKb3m4rMunOyPNmitELpGmJ9x91zm1Y/Imh3OH6y4egXWNzhaYJXucQWSsvOLjQ1a8CpyBDT/AJkGtxuDRR2CQ9hcajELGenjWF3lFngie5txjpHXXEVc83WVoeDXc1peqFhNm0dDE8uLxFeeSSTecLxxOO/uQWATClKppjCDUryxoiaa0WqKHyiZu1lbHe2jzdvuDa0vdquevWocuj7Nt226eTrtaWuc8edvBDkG8SPDhQJMQu+dgsn6CNPzSC0RTSOkZGGOZfJc5t6oIBONMFx9O2skzZoIIpHsj2Ze4McWlzi4gVIxoAMu1BscvWOGKXHIAKHNYfqb0cS22yR2h1unZfLqNDnmgaaZlyp2nrRadH22SOO1TOdC7qvL344A4tJIPqQenXRkmoTrpgRQHEqNsekTJY2vd5zoQ404llTRecdRtIynSVkDpJCNvHUF7iCLw3VQenI2EGpySpTeyxQMl4UCrPSLpOSyaOtEsLrsl0Na4ZtvEAkdtKoLLE4N87BJk6xqMl5w1C0FNpS0vidapmXWGQuvvcSbwFMXdqvp6E3jA6QtHsr8SDV2SgChKZDDWqjLPq6RYhZto4nYmLamt7Fpbf8AXjVZFrv0fyWCyOnFutEhDmNulzgDeNK1DkG6ySAigOKTELpqV5z6PdXpdJSSsda54tm1rqh73VqSKectu1N1ZNjs5hMz5yXl9+StQCALuJPBBPy9bzcUcbrooUTepnvROZexCBL4yTUZJ9kgySBKG4HchHEa1QPIIIIGNhTGuWKG0vYZJImJwO9LdHdxCArtzHNCl/soiYb2BQebuW9BmfT3hYIW/wDyGn9nIov/AGfIqi1+uL6nq+a/anfdOxmNrwyRrw+Nx8282oo4DGhDj3LO9BdHGmLCX+SWiCO/S9R1a3cvOjPEoNo29cKdirPSZDTRVrNfyZ+sKuWLV7T7ZGOltcJYHtLwLtSwEFwH4LhVW/XDRslssU9niuh8jLrS6oFa1xIqg89dH2gJLZa9lDO6B9xzto2taClW4EZ1Vg6SdRrRYbPG+e2vtDXSXQx16jTdJvYuPCntVr6OujC16Ptm3ndCWbN7Oo5xNXUpgWjgrH0m6pTaSs0ccBjDmSh5vktF264YUBxqQgqH+z5HUWv1xfU5QvTx/wC/jHCED9Yq+dF2pNo0ZtxaDGdpcLbji7zb1a1A4pvpN6MZNIvjns72Nka245r6hrm1qCCAaEepBUdSuja1WqxRzRW+SFjr1I236No4jCjgNyvWpGpNoscznz2yS0Ncy6GuLqA1rexcVWNE6nadssQhs9qgZG2tG1BpU1OJiJzU9q/oPTcdojfa7VE+BprI1t2pFDgPwY303oLXrToMWixzwnHaRuaOx2bT7CAvP/RdpE2bSsIf1b5dA8drsKH1OaOS9KMfewKx7XHoXnfbHz2OSNrJHbQBxc1zHnzqEA1Fcfagrc7fulrCR5zNvT/8oM/3e9egpoasccuqcPYs96MOi59hlktFqex8haWMDKkNBIL3FxGJOA5rQp3EAtHAjmEHlrVA/wBpWX/7MX+oFYulXS9ubaZbLapKw39pE0NaAWHzDUCpp2nMKc0B0L22G1wTPdBcjmjkdR7q3WuDjQXM6K79JOpH3ThaI7rbRGfwbnVALT5zHEVw3+tBw9EGp7bNA6YTNlNoDXBzAbrWDIY41qTX1KldPcdLdD/gD99yvHRpqnb9G347Q6F8Dus0Ne4ujfvoC0YHfjnim+kzo3k0m+OWB7GyMaWOa+oa5pNQQRWhGO5BIdEEd7RMHYZP3ysV6T200ra/7/8A0haBonUnTljjENntcLIwSQ2oIFc6F0ZKjZuhXSFqnMtqnhJkdWSSpLqZEhoaBWiDV9DQVsERr+bt/wBNecdRB/adj/x4/wB4L03HBs4RCzJrLja8A26KrFLJ0KaShkbLFJZ2vY4Pa4PdUOGIOLKIN22d3HNU7pckvaJtHZcP6wVbGr+sTsPLYubP+yrppvVl9p0b5NO/8K+NjXyDEbVoBLqUFReCDBujrV+W12h7ILQ+zuEd4vZWpF4C7gQtKs/RNbahx0rMaEGnXxoa089QOhOifStle59lngjcRdLg44trXJ0Zopk6v6xNw8ti5s/7KDU2S3QG50AFeNN6ovTZDTRTzX8pF+8rjoWySCzxC0uvTBg2jhk5+8jAfUoHpF0BLb7E6zwlgeXsILyQKNNTiAUGcdAGNptI4xM/eK3C7cxzWcdF/R1adGyzSWgxEPY1rbji7EOJNatHFaMx17AoD8/sohfu4ZoP6uW/igxl7EoBsb2Nc0cc2NKJDpS3Abk6yIZoHEEEEDb4wASAmo3EmhxCCCBUwu5YIQi9nigggTK6hoME4yMEAkIIIGhIa0qnZGACozQQQIiNTjijm6tKYIIIDibUVOKbkeQaDJBBA9sxStEzG8kgHJBBA5K2gqMEUPWrXFBBAUpocMEuNgIqc0EEDRkNaVTr4wASAgggbidU0OKVMLuWCCCAQi8McUmRxBoMAgggdbGCKkJlshJAJRIIHpWgCowKRCb2eKCCATG7lglRNqKnFGggafIQSAU8YxStESCBuN5JockuUUGGCCCAoetWuKTK6hoMEEEDkbAQCc0iJ5vUrxQQQdCCCCD/2Q=="/>
          <p:cNvSpPr>
            <a:spLocks noChangeAspect="1" noChangeArrowheads="1"/>
          </p:cNvSpPr>
          <p:nvPr/>
        </p:nvSpPr>
        <p:spPr bwMode="auto">
          <a:xfrm>
            <a:off x="2564130" y="37528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48" name="AutoShape 16" descr="data:image/jpeg;base64,/9j/4AAQSkZJRgABAQAAAQABAAD/2wCEAAkGBhQSERQUEBQUFRQWFhUVFRQVFBUWFRQUFRUVFRQUFBQYGyYeFxkjGhUUHy8gJCcpLCwsFR4xNTAqNSYrLCkBCQoKDgwOGg8PGiwfHCApKSwpKSwqLCkpKTUsLCk1NTApLCwsLCosKSkpKSwpLCwsLCkpLCwpLCkpKSkpMCwsLP/AABEIAKUBMQMBIgACEQEDEQH/xAAcAAAABwEBAAAAAAAAAAAAAAAAAQIDBQYHBAj/xABREAABAwEEBgUHBQ0FBwUAAAABAAIDEQQSITEFBhNBUZEHImGh0RQyUnGBktJTVJOx8BUWI0JDRGKio7LB4eIlcnOCswgkM2PC0/EXNGR0g//EABoBAQEBAQEBAQAAAAAAAAAAAAABAgUEAwb/xAAtEQEAAQMBBgUEAgMAAAAAAAAAAQIDERIEFBVRUqETITFB0QVhsfBxkWKB4f/aAAwDAQACEQMRAD8A2rb1wpnghs7uOaMwgYjcktkvGhQHev4ZIVudtUHi7iEGC9nuQDZ3sckW2u4UyQe+6aBKbECKnegLYUxr2obW9hlVJExOHsS3RhuIQFduY5oef2URMdewKN/Vy3oBfu4Z70Njexrmgxl7EpLpSMBuQHt91OxHsbuNckexGftSGyk4HegVfvYZIeZ21RvZdxCJnWz3IBdv45bkNrdwpWiJ7ruASmxhwqUBbCuNe1Ftr2FM0RmIw9iW6IAVG5AWzu45oVv9lETH3jQo3i7lvQC9cwz3obO9jkgxt7EonSFpoEB7emFMkNhTGuWKMQg4nekCYnA78ECtpewyQu3Mc0bo7uISWG9mgOl/sohtLuGaJ5u5b0pjL2JQFsa41zQ29cKdiS6YjAbkswgY+1AWyu45oXr+GSJshdgUb23cQgHmdtULl7HLcgzrZ7kT33cAgG2u4UyS2Q41qibECKneijlNaIH0EEEHKyQkgEp2RoAqMCjeRQ0omYs8e9AqE3jjihMbuWCVPlh3IoN9e9AcTQRU4pt8hBIBRzZ4dydjIoK0QAxilaJmN5JockTQa7809LSmCApRdGGCKHrVrikw5496OfdTuQFK6hoME5GwEAlFDlj3puQGppVAW0Nc05IWgGhAPrSbWRszWmSoumrJsnVYSYScDWpiJ/Fdxj4Hd6lUXiOcE9Zwp6wjllaPNIHtCzsRO9F3Ip5kbvRdyKuDK/xytI6xbzCbktIBoHNp6wqWxh9E8inmQ/o/qqYMrmJGUzbX1hNMtQJxcKesKt2eEXh1d4/FUq2BvojkEwJOSRoFWltfWEUUoPnEH2hcbIR6I5BPtjHAckU5LO0HBwHtCVHKwipc2vrCS2Bvot5BCYRRsL3hjWtFSSBQBQEbRjQOHsIXQ6MAVAWa6b1yc6QmIXI42yPApQuLGOcC7lkrJqZpp1pha91caIiwxuqaHEJUwu5YJUuWHckQZ496KOEXs8UmV1DQYI591O5Lhyx70AZGCKkJoSGtKopAamlU+4im7JAUjABUYFIiN444pMQNce9OTZYdyApurSmCOJtRU4ooN9e9Jmzw7kBSPINAn2MGdEUZFBVNRA3t+9B0oIIIOVsZBqQnJHgigzQMwOHFJbHdxKARC7nghKL2WKNzr2A70gkt6raFxxHAAcUDkbg0UOBTb4yTUKLtVtlaes0DmiZpqTKjeR8VcJlNmUUpVNRsINTkolukH/o8j4p86ReRTq8j4pgykpXXhQYoournguCK1OHDl/NOOmc7Mjkhl0ytvGoxTjJABQ5rmjkcBgRy/mgWOJreHJRTdvYRG89hKokmmFoFpic9jm3hiCMuxYvbNpHI6OQXXtJBHh2KszJ21220CZ4ikcG3jRoIAAqQABTgE5HbLX6ch9T/AOldUMFZHHt/6nKRNnX5vadsu2rlVMT7y7Nui3NFOaYnyQ/lVr4y/Sf0pD7dax+NIPXJ/SpvYfbkhsF5uJXubXhWuiEXo+2Wt0rGl7w0uaCdpkCRU4torm+yEfnknvx/AoKGDrt9YUh5L2L62/qN2fWe751WKPaMHpLO7da5PbKz4FyyWebdaj7Zh/BqWbL2IjZFvf7nPuz4FHJzSWW0brSa/wCP/Soqy7V9pdFPI+Qta4tBeS0OAHWAoKnrYE5KeZZcR6xvTdisX9otJHnNmH6sa9Oy7XXcu00zPrn8MXLVFNuqcfuUNpPRdyCd1MoZv9NysfRa8eRtG+iktIaKZOH2cVq9jmvcKfg2OBF49vALr1e1VFjjDI3lwG9wFe6i7bnJWNlDU5JUpvZYopA4ilRy/mmmlzd45fzRT0Ru54JMjbxqMQuaWZx4cv5pAt7m4CnI+KCQZIAKFNCI1rRRklvdXIcj4oP02+mTe/xQTEjwRQZpETbpqcFA/d1zTW63vTc2tL/Qb3oLHL1ssUcTroocFVWa3Pb+I3mUbtanuNbjR6yQiZWV8ZJqMk+yQZb1B2TTUrgKRg9uIHM/wCPRWnWSTOjvNL2kh104VAxCKnkEEEDGwpjXLFDaXsMkkTE4Heluju4hARFzHNCzY1ed+XY0Zc8+S4dJ26jaHMnD1b/t2pdj0gCKIJB8YcKEAjtUba9EilWcj/A5hSTXg5KO1h0gYoaM/wCLIRHH2Pd+Mexoq4/3UzjzMK7JppjXOAZI664tLmht2800cASRWhwqgNYmfJTcmfEuuzWNkMbWXQ40wvCuHE9pz9ZR3m/Js5LlVfUKonyiHqp2eJjzco1nZ8lN+p8SWNa2fIzfqfEnrzfQZyRFzfQZyXz4lX0x3a3annPYka3s+Rm/U+JH9+bB+Rm/Z/EiJb6DPdSSB6EfuqcSr6Y7ru1POexw68MH5Cf9T4lV9b52WwsfHDKyQUDibvWZ7D5w3cirEQPQj90oqnc2P3Ssz9TudMf3Jusc5V/R1jN1xdmaHEUIqTmKmnGld67zAF3PDiCOoAc6NNURjC496artU1zGMz8PXRGmIjk4dkEWyXbskRiC+Hhy+mXLDGL7fWPrU1sQuCOLrD1j61JrdFMwxXJkwBEYAn0RW9Ms5MCAVHsXNp4PilEkDLzw2S7UEtDnBoF6nqJ7aUXdVPnSL+DOTl7Nlri3VqmfOP55S+V2JqjEI7RenzAy6LNM5xN573EXnvObjh3bl0nXV3zWT3h4J86RfwZyKT90X8Gciupv/wDHd593lzO1zf8ANZPeHgm3a4P+aye8PBdp0i70WciknSDvRZyKnEJ+3f4Xd0e7W93zZ/vt8Ew/W93zd30jfBSbrcfQj5FNm1H0IvdKzxGrlHf4XdkW7Wlx/N3fSN8Ey/WF5/Nz9I3wU0LYfk4vdKH3QPycXulXiM8o7/Bu375K8/TMh/IH6RvgumwWWeetImspTz5McciGhtSFMWp4kYGuaxocSXFoyib5x9ZOAUzoVlG33Cjn9anotyY32CnNezZ79V2ZzHlD43bcURHNFWLU05zSH1MF0czU/UpyyaEhj81grxOJ5ldoKTNMGglxoB/4C9b4q9r/AKzN0fYZZhTaEXIh6Ur8G8s/UFSOhrRLwdtKSXOvEk7y4Gp71D9IWlTpLSjLNEaw2Y0NMnSnzj7BhzWu6u6IbBCwAY0H1IJZBBBA2+MAEgJmN9TQ5ImA1FaqJ1002LPZzQi+/qt/ieSCvab04Hzuu+Y3qt9mZR2XTbRm6ipZt/ai8vW8MZadZ9ZomjGRvOp5Lisuno7VaC972NEdYomOcAST/wARwrmcLuHArPhbt4z3f3jlyz9QKRomAPlvnzIqtZXfIR13ewGnreVztuvaKdMe71bPb15qn2agZw4145YjAbkV8dnMKpC1ZIC0hcObjoeH91svjiOYQvDiOYVV8pH29iHlIWfEXR91pvDiOaKo4hVfyoU+3BK8pFd32KzrNCy1HEc0VRxHNVryodiLyodn2CmpdCykjikkjiq75SMckRtQ7FnUulYqjiEmo4qvC1DsQ8qHYpldKxxHrDHePrUmQqXFbaOaRxH1qZ+6h4/bktUVRHqzVSmiEkqHOkjx+3JJOkjx+3Jb8SlnRKYKIqH+6J4/bkiOkTx+3JTxKV0pUlJJUSbf+lv/AI+pINvPHd/D1J4lLWlLlyQXfb2qJNvOOP2wSTbzx+1T2KeLSuhLFySXKJNuPH7U9SI2zt+1R2KeLS1oSpcl2WEvcBz7BvKhTbO37Y9ia0xO64yztJDpcZMaERjME7q4D2lW3VFdcUUx5yzVGKZlZpmX3tYMnUc4cImeY32/xU4xyzPSuknRsEcbiC4Bz3A0N38VvZXzqdqhja5PTf7xX6yzai3RFMOHXc1VZbYLSGiriAOJIH1qia8a8BkMssZqyLqRf821PBDKcWsF53rAVLq5xAq4kmgFSak5Lg0s3yu2w2OM1is3nnc6d1No72UDfYV9GYnK09D+q2BnlFXOJcScySakrV4nm9TcovQ2jNjE1rRuGSmmkdijZSCCCBp8oIIqsQ171nE9qcGH8HHVjeBIPWPP6loXSNp82KxuLT+Fk6kfEE5u9gWI6L0DabQaQxPf2hpp7XZLVLFU+zo8uQ8uVu0P0NWl9DaHtjHAdZ3gO9XnQ3RdZIKFzTI4b3492SuYZimWURRSXA5rc8ichhmeIyHqqu+yzzNaANjQD9MVOZJo7MkkrXp9VrL8hF7jfBcE2gbOMoIfo2eC51/Y/Gqmqauz3W9o8OmKdPdm/lc3/J5yfElC1zejFzk+JXqXRMO6CH6NnguSXRrN0MP0bfBefhVPV2b3z/HuqXlE/oxftPiStpPubH+0+JWU2BvycP0bU26ysH5OL3ArwmjqlN8np7oAOnp5rPYJPiQ2k+d1vuy+KmXRsH5OP3QmXFoyjj91OE0dU9jfJ5d0dWf0R7kvilDbegfZHKn3yD0Gcj4ph9vZGQ57QamjWY1eeGeA7VOE09c9k32eQjaXB4Y4EEgmha9pwpudmDXuSnSnt71HQtAe0DJomGJJ/HOFTnRdR9nIeK412iKKppj2dK3OqnMnxIa7+9Dan7VXNXHdyHZ2pN71ch4r4zl9MO2OQ3h6xvKldq7t5lV+J4vtyzG4eKlNqOzu8VnGfUdm0d28yiMh7eZXLtR9qcPWiMgx/l4q6Ey6HTOpv5lM2rSYjcWue6ozpG4jEVzqmXSfbDxS7EY/Kp3zNvsjs75Lo7HwA07aFfbZ7EXr0W5nGYli5XoomrHoaOnY/Tf9G7xSPu1F8o/6M+K6DZWmjmOa+N+MbwxuI9Fwpg4bwltsQ49zfBdng9HVPZ4N/wD8e7kOmYvlHe4fFH914flHe7/Uu5mjW8Tyb4J5miW8Xd3gpwajqnsb/PT3lGDSkXyjuX9SMaTi+UdyHxKaZohnF3NPM0LH+l7xTg9vqnsb/PT3lAx2+K8CHuNCDSgxp/mTlkcZHyTPxLqgCuUbcKe3L/MeCsUeg4uDved4rvGjYywMLcBkQSHD1Oz51Xo2b6fb2evXEzM/d8ru1VXKdOMKDaLK5zi52JJJPrKYNhKu82gS3zeu31UePWMnexc40SDlj9t43LpPHhSbfavJIZLQfOb1IhxmeKN90VPJSfRJqqQ3bPFXOxJOZJxJVd05W3aRZZosYbOaGmTpT57vZg32FbdoKwizwtZTduUluIwkY3gAA7kiOM3qoGIuxG9OMlGSinEEEEFK13gqWzNiZLIwUaJG32jGtQ3iqX/6haXZg2z2cNGAAjcByDlsMtlbTEVpxXO2xscaFreSDJ29JOmD+Qg9x/xIj0kaZGcEHuP+Ja0/R0bcQ0e0IM0dG7Now4BBkjukLS7vzeH3X+KYdr3pXfZ4fdd4rYX2JjTQNbySm6KjIqWjFBjjtc9KfNouTvFNffhpM/m0XJ/itlFlZldbwyS3aLjaKhoQYrJrRpL5tHyck/fJpE/m0f6/itqZYWOwLR7Ag+wRtyaMeIVymGIu0/pDfZmfrJP3Xt5/Nmc3rcWaNjdiWjkkusjBgGtw7EyYYfBpK2F7Q+zsDaipq7AKX0RoR80ofJiaj1AVwAG4LU9J6Lj2LyGit1c1i0ayBl99ABimUwySOX/eC0Z1tPdKQuxwdhge74VzW/VdkkjnOtDRWSRwuh4oHvc4Yjsd3Jv70YvnX+ouBe2C5XXNUc5/M/d2Le0W4piJn2h2UdwPd2fopBa7ge74VyO1OhOdrd+18E3948Hzx/7XwXz4bX7/AI/63vVvnH7/AKSDGuvDqnu+FdQnNMjzb8KibLqVCHtpbHuNRRtJsccslYTqeDvPOXwUn6fcj0iZ/r5TeLc+tUR/fw5DOeB5t+FEZzjgebfhXWNSuBP7XwQdqQTvdykV3C7y/HyePZ6vy4JbQaZHI7x8Kc1XdtjaP0rFL/qQpUuofGRw9kimdUdBNs0rr0gLTC+INuvBJc5jt+eDCvXsuyV2q4qmHwvXrc25picqbZNIy2QSAAPZde4xurS81pLXAjEGozCbsGuFslbeZZYyPXJ4q1646BDIJZG4jZvIIyoWlSvRfZ2usrQWg1A3LsZcyIUlus9v+aR85PFOHWvSA/NIucnitI0tb2xO/BxtugubecL1Syl/CooBWm8ncFKaLayYEPY0OaaOAyqWtc0gncWuaeytNyZXEMlZrfpH5pF+08Uo67aRH5pD+0+JbE+wRtyaMeIRs0ZG7EtCZMQx5uu2k/msPKT4kr7/APSe6yw8pPiWuusjBgGtw7Es6JjGN0cVDDIRr/pUfm0PuyfEmp9eNJyAjyWEOIIvhslRUUr52NO1bA2xscaFreSU/RsbcQ0IYZv0Xanus4Mkwq9xJJOdcye9agI72OW5IgiB3UpwSnvu4BFHtruFMkpkONaomxBwqd6KOU1ogfQQQQcrJCSASnZWgCowKN5FDSiZizx70CoTeOOKExu5YJU2WHcig3170BxNqKnFNvkIJAKObPDuTsZFBWiAGMUrRMxvJNDkiANd+aekIph3IClFBhgih61a4pMOePejn3U7kBSuoaDBORsBAJRQ5Y96bkrU0qg5tIvOzeOzJUDW3WgzPLA5rI24AOe1pPaQStNeAWkYZLPtNdFsVpkvuGaqTGVQ27PlI/pGeKLbs+Uj+kZ4qwSdCkFMKIo+hSHf3q5TSgNuz5SP6Rniht2fKR/SM8VPSdCsO5LZ0KQUxp3Jk0oWxWpgkYTJGAHAk7RmVfWrjHrFZvnEP0jfFQh6FYa5Jx3QpBTCncmo0rAzWay/OYfpG+Kd++myfOYfpG+Kq7OhWGuISpOhSHcmTSmZ9Y7McrRD9I3xUdPpuznKeL6RviuePoUg30SX9CsNcApkwGm9Z4XWG0xuljJMTrtHtNXEbhXM8FPdFzP9zaaY0UNF0LQChw7ldtAaGFmYGNyCiua36C2r/NjkaS9wa9zm3Hvpec0taa4ivYVK2SxmJpJNXvN57gKAm6GgAcA1rR7KrslIph3JEGePeijhF7PFJldQ0GCOfdTuS4cse9AbIwRUhMCQ1pVCQGppVPuIpuyQFIwAVGaREanHFJirXHvTk2WHcgKbq0pgjibUVOKKDfXvSZs8O5AUjyDQFPtYM0UZFBWibiBvb96DoQQQQcrYyDUpyR4IoM0DMDhxSWx3cSgEQu54ISi9lijc69gEGm5nvQHG66KHNNvYSahUTpo03LZ7AHQPLDJK2MuaaODbrnENIyrdArwqs26PNV5tJ7Yutk8Qju5Pe4kurxdhkg9EmYUpVNsYQanJZtYehqSOWOQ6QncGPa8tJdRwa4OoetvpRWfpJtVNF2otJB2ZoQaEYjeEFkkeHYNxQiN3zsKrAOhXSDzpMB73uGykwL3EbtxKunTxbHNscBjc9h29CWuLSfwbt4PYg0mQXjVuKcZIAKHcsj6A9IPcLXtHvfQxUvOc6mDsqnBcHTnrDO20RQxyPZGY9oQxxaXOJp1iMwOCDZdma1Tr5QRQHFYjqf0by22yR2g2+0ML69UOeQKGmd5WzV7ookstpindbZpBG68WOLqOwIoau7UF/jF01OCVKb3m4rMunOyPNmitELpGmJ9x91zm1Y/Imh3OH6y4egXWNzhaYJXucQWSsvOLjQ1a8CpyBDT/AJkGtxuDRR2CQ9hcajELGenjWF3lFngie5txjpHXXEVc83WVoeDXc1peqFhNm0dDE8uLxFeeSSTecLxxOO/uQWATClKppjCDUryxoiaa0WqKHyiZu1lbHe2jzdvuDa0vdquevWocuj7Nt226eTrtaWuc8edvBDkG8SPDhQJMQu+dgsn6CNPzSC0RTSOkZGGOZfJc5t6oIBONMFx9O2skzZoIIpHsj2Ze4McWlzi4gVIxoAMu1BscvWOGKXHIAKHNYfqb0cS22yR2h1unZfLqNDnmgaaZlyp2nrRadH22SOO1TOdC7qvL344A4tJIPqQenXRkmoTrpgRQHEqNsekTJY2vd5zoQ404llTRecdRtIynSVkDpJCNvHUF7iCLw3VQenI2EGpySpTeyxQMl4UCrPSLpOSyaOtEsLrsl0Na4ZtvEAkdtKoLLE4N87BJk6xqMl5w1C0FNpS0vidapmXWGQuvvcSbwFMXdqvp6E3jA6QtHsr8SDV2SgChKZDDWqjLPq6RYhZto4nYmLamt7Fpbf8AXjVZFrv0fyWCyOnFutEhDmNulzgDeNK1DkG6ySAigOKTELpqV5z6PdXpdJSSsda54tm1rqh73VqSKectu1N1ZNjs5hMz5yXl9+StQCALuJPBBPy9bzcUcbrooUTepnvROZexCBL4yTUZJ9kgySBKG4HchHEa1QPIIIIGNhTGuWKG0vYZJImJwO9LdHdxCArtzHNCl/soiYb2BQebuW9BmfT3hYIW/wDyGn9nIov/AGfIqi1+uL6nq+a/anfdOxmNrwyRrw+Nx8282oo4DGhDj3LO9BdHGmLCX+SWiCO/S9R1a3cvOjPEoNo29cKdirPSZDTRVrNfyZ+sKuWLV7T7ZGOltcJYHtLwLtSwEFwH4LhVW/XDRslssU9niuh8jLrS6oFa1xIqg89dH2gJLZa9lDO6B9xzto2taClW4EZ1Vg6SdRrRYbPG+e2vtDXSXQx16jTdJvYuPCntVr6OujC16Ptm3ndCWbN7Oo5xNXUpgWjgrH0m6pTaSs0ccBjDmSh5vktF264YUBxqQgqH+z5HUWv1xfU5QvTx/wC/jHCED9Yq+dF2pNo0ZtxaDGdpcLbji7zb1a1A4pvpN6MZNIvjns72Nka245r6hrm1qCCAaEepBUdSuja1WqxRzRW+SFjr1I236No4jCjgNyvWpGpNoscznz2yS0Ncy6GuLqA1rexcVWNE6nadssQhs9qgZG2tG1BpU1OJiJzU9q/oPTcdojfa7VE+BprI1t2pFDgPwY303oLXrToMWixzwnHaRuaOx2bT7CAvP/RdpE2bSsIf1b5dA8drsKH1OaOS9KMfewKx7XHoXnfbHz2OSNrJHbQBxc1zHnzqEA1Fcfagrc7fulrCR5zNvT/8oM/3e9egpoasccuqcPYs96MOi59hlktFqex8haWMDKkNBIL3FxGJOA5rQp3EAtHAjmEHlrVA/wBpWX/7MX+oFYulXS9ubaZbLapKw39pE0NaAWHzDUCpp2nMKc0B0L22G1wTPdBcjmjkdR7q3WuDjQXM6K79JOpH3ThaI7rbRGfwbnVALT5zHEVw3+tBw9EGp7bNA6YTNlNoDXBzAbrWDIY41qTX1KldPcdLdD/gD99yvHRpqnb9G347Q6F8Dus0Ne4ujfvoC0YHfjnim+kzo3k0m+OWB7GyMaWOa+oa5pNQQRWhGO5BIdEEd7RMHYZP3ysV6T200ra/7/8A0haBonUnTljjENntcLIwSQ2oIFc6F0ZKjZuhXSFqnMtqnhJkdWSSpLqZEhoaBWiDV9DQVsERr+bt/wBNecdRB/adj/x4/wB4L03HBs4RCzJrLja8A26KrFLJ0KaShkbLFJZ2vY4Pa4PdUOGIOLKIN22d3HNU7pckvaJtHZcP6wVbGr+sTsPLYubP+yrppvVl9p0b5NO/8K+NjXyDEbVoBLqUFReCDBujrV+W12h7ILQ+zuEd4vZWpF4C7gQtKs/RNbahx0rMaEGnXxoa089QOhOifStle59lngjcRdLg44trXJ0Zopk6v6xNw8ti5s/7KDU2S3QG50AFeNN6ovTZDTRTzX8pF+8rjoWySCzxC0uvTBg2jhk5+8jAfUoHpF0BLb7E6zwlgeXsILyQKNNTiAUGcdAGNptI4xM/eK3C7cxzWcdF/R1adGyzSWgxEPY1rbji7EOJNatHFaMx17AoD8/sohfu4ZoP6uW/igxl7EoBsb2Nc0cc2NKJDpS3Abk6yIZoHEEEEDb4wASAmo3EmhxCCCBUwu5YIQi9nigggTK6hoME4yMEAkIIIGhIa0qnZGACozQQQIiNTjijm6tKYIIIDibUVOKbkeQaDJBBA9sxStEzG8kgHJBBA5K2gqMEUPWrXFBBAUpocMEuNgIqc0EEDRkNaVTr4wASAgggbidU0OKVMLuWCCCAQi8McUmRxBoMAgggdbGCKkJlshJAJRIIHpWgCowKRCb2eKCCATG7lglRNqKnFGggafIQSAU8YxStESCBuN5JockuUUGGCCCAoetWuKTK6hoMEEEDkbAQCc0iJ5vUrxQQQdCCCCD/2Q=="/>
          <p:cNvSpPr>
            <a:spLocks noChangeAspect="1" noChangeArrowheads="1"/>
          </p:cNvSpPr>
          <p:nvPr/>
        </p:nvSpPr>
        <p:spPr bwMode="auto">
          <a:xfrm>
            <a:off x="2747010" y="55816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49" name="AutoShape 22" descr="data:image/jpeg;base64,/9j/4AAQSkZJRgABAQAAAQABAAD/2wCEAAkGBhQQEBUUEBQQEBQUFxQVFRYWFxYUFRQXFxgXFRYXFxQYHSYgFxkjGRUXHy8gIycpLCwsFR8xNTAqNSYrLCkBCQoKDgwMDQwPFCkcFhgpKSkpKSkpKSkpKSkpKSkpKSkpKSkpKSkpKSkpKSkpKSkpKSkpKSkpKSkpKSkpKSkpKf/AABEIAHsBmAMBIgACEQEDEQH/xAAcAAEAAgMBAQEAAAAAAAAAAAAABgcBBQgEAwL/xABIEAABAwIDAwcHCgQGAQUBAAABAAIDBBEFEiEGMVEHEyJBYXGTFiMyVIGR0QgUFzVCUmJyodJ0sbPBFTNzgsLhkkNElKLDJf/EABUBAQEAAAAAAAAAAAAAAAAAAAAB/8QAFREBAQAAAAAAAAAAAAAAAAAAABH/2gAMAwEAAhEDEQA/ALxRePEcUZTszyaC4AHWSeoDrO/3L9NqXOFwwj82iD03WV4X84ftMb3AleOppHm95ZB3C3xQbq6wXKF1fNM/zJyLfela3+dlrZsUoSLPqac99Sz9yCxecHEe9ZDxxCq18+FnfNS//Jb+9fF3+HfZmh9lSP3qi2LrKq+npoBrHNJ/tnv/ACK2EdS9m6ao/wDO/wDZIJ+Cl1CYdpnM9KVx/M1p/wC16Y9umbi5jjwN4yfadP1CglyLX4PjDKlhcy4yktcDva4dR94WwQEREBERAREQEREBERAREQEREBERAREQEREBERAREQEREBERAREQEREBERAREQEREES21nAmpA70WyOkPDoNB+KgPKbytVNM6KOhcyMua573ljXu35Q0BwLRuJJt1jcplymEtjDxvZFUuHfkAXOu0VS6R7C6/okD3oPVW8ouJTenW1OupDX5B7mWAXkZDVVQu+SZ44yPkcP0upVsrs9DBFz9YIzf0Q8XAtvsDoeGoN7X3AX9tZylQx9GMFwGnZ7kFf1WASxgktBDfSLS14b+YN1b7QF4MinT9tKSZ4M8DmG489CQyZg7DuePwu0tuynVefbLZERNbUUzmzwSNzNezgbjptAAa4EEHQajUA7wh2RYyL9KX7D7GGrdzkmWOJgLy5wuLN1JDbHOddBqN1wdAgjlJgUsoBaywOgc4tYHW35cxGb2XX1mw+eAXDnAcWOeLfoNFI6raKKCZ2SmkNjYPqOlM4C9t+kbeDG27S7q22H8pUbuhKwMG61rD3bkEHg2mqmejUTW4F2Ye517rc4RtTJKXNmLXaXDrBvZYhtgd/BbrabZyCphE9GIwRvDdAQdxsNLX38N/EKDYZG4yENBJsbj2i6DpDkrnLo3E7nsicO8ZmH9APcp8oPyWQBtFB1OdCS7xCpwgIiICIiAiIgIiICIiAiIgIiICIiAiIgIiICIiAiIgIiICIiAiIgIiICIiAiIgIiIIfyiQXp3u+7DL+tgqDnpucrIg5pLWMLy0C+bKXECw4kALo3algdG4HUFtve8BQnZ7ZmOTFHOe0ZGUzNNwu6SW+o/2oIDXYKKq4qqmJs505lsjAIuwtv0ncdwuviOTmJmj+ccRvubfyXi5SOTmTCajnGNMlK9wMTyM2UnXmpPxDqP2gL77hTLZrB5qvD2vpJGskj6TWy6xSRvJJjJ1c0tucrh1XB0tlCMSbDQW0aQe8r5f4I6KF0Ubn3JzMu45c1rEW4OGnfYqXmirL9Kjae1lTEQe5sgDh7V86yima28lJPl68hhlIHHIyQucO4IInHycXAmMobTmITukyaRgRlz4nEu0l5zKwMtctfmvoQpPhODyUtI1s1xLLlkkbr5sWGSIDqsNT28bBaal2hp48RjEhDo2tJLbXa6S/ONBFr3J1I33c5mgeQJdXV1RVPdJHSzlp3GQxQZu0CR2b3gFBoZ6AP0c0HvF1pcX2JZIw800MkG63ou7LcVKPmVaT0aNgPF9VFYexoJPsXupsPko4XzVksb5OmcsekMLR9kEi73EjVx3WsNCSQqzCZ6vD33dHIGXOZrtA4ddrr2OAbWukh9CVhkGm6+W7SOo36l68G2dqNoKwiK7IGHzkrhowE39rz1Nv8AoLqd4tyfRUFbCIg50LoJPTNzzgyhxJ7bB3e8oJPyX1WdrRwh/wD0KsFQrYKg5t7iLgFrgOFg8blNUBERB8KyvjhbnmkjibcDM9wY253C5614PK2i9bpPGj/coZy/fU7v9aH/AJLmYoOzPK2i9bpPGj/cnlbRet0njR/uXGaIOzPK2i9bpPGj/cnlbRet0njR/uXGdkQdmeVtF63SeNH+5fpm1NI42FVSE8BNH+5cYpdB2+yYOALSCDqCNQe4r9ArjbZ/a6qoH5qWaWLi0G7HW+9Gbtd7Qul+TLlBbi1MXOaGTxENmYN1zfK9t/suse4ghBM0REC619XtBTQuyS1FPE4WOV8jGOsdRoTdZx3F46SnknmNmRNL3cTbcBxJNgO0hcebQ40+sqpaiU3fK4uPZwaOwCwHYEHXnlbRet0njR/uTytovW6Txo/3LjNEHZnlbRet0njR/uTytovW6Txo/wBy4zIRB2Z5W0frdJ40f7ltGvB3Lh8LpTkN2z+eUfzeVwM1KGtHF8O6M9uW2X2N4oLORYBWUHlr8VipwHTyxwgnKC9wYCbE2BPXYFeHywovW6Txo/iq++UcP/50H8SP6Uq51Qdl+WFF63SeNH8U8sKL1uk8aP4rjREHZflhRet0njR/FfSHamke4NZVUr3OIDWtlYXOJ0AABuSuMF9aeYseHNOVzSHNI3gg3BHtQdu5lr63aGmgfkmngidYHK+RjTY7jYnsWk2U23jqsLbWyODQyNxn/A+Mec07bZh2OC5f2q2gfX1ktRLvkcSB9xo0YwdzQAg608sKL1uk8aP4p5YUXrdJ40fxXGqIOyvLCi9bpPGj+KeWFF63SeNH8VxoiDtWhx2nncWwTwTOAuRG9ryBoLkNOguR70VCfJx+sZ/4Y/1YkQXXtIL2HFv8nsKg821kNFBNUSc+2UO5ksyB7JDFJIGZXXGUHnNbnSw4WM8x5urfyv8A+JVc7U4Fz+FVYA6TZKl7fzMk5z9Wgj2oJDJjkM9A81jA+B8BkljNzoGZ3Bp33BBAOhvY6dVHbP4rUz83SUZEOR880PSOa+R5LHO3Ou27RcDV28XUww3GPneBy2PnI4JI397ASD7WWPfdQHYrFWUtfDLIcrA4te77rXtczN3DNf2FBbvJftayri5iseGVcTizzlmGVo1G+3nBqCN/RB11tI8fxFkILIbOkPWNRHfr/E7s77rSSbGUklS2pcwSumc2+Z2eFxynm3Nb6JuQ0DeCTu1191fgozFzLNJPSGoa7drbc13doevXVBXNXsLE4lwz5yS7NncSXXuSSeu6sbZPERO0Q1JtOLBrzul7T+Ps69410Xh+YPLrBp79Le+62+D7J5nZpbEAjK0bu88TwG4fyD47ZbQNw+ImnyVFSCDzYObmmggOkkDd28NAO9722B3KptutoqtsjoKu3nRFPLHf0S6zjEHMAsOiLgA65lbVDs/DT1ddLE0RtHMMLRYR85Zs75cu4PbcEEWtmPspDlExhlXiEj4SHMAZG1w3OyNsSOLb3t2WQdGbGVtKKGn+ZxiKJ8bXsZvsXekC7e5wdmBPXZRDlP2gmgAcWi8Af0gAGHnLNAaCXF2oBubAZdxK2fJo4R4VQZhc8251uN5JMg7PTafYvjyqUYdhUryLudzdj19KRob/APW3vQS3ZltmM4lr7/8AmFv1Htl5b9H7geD4h+CkKAiIgrbl++p3f60P91zMV0zy/fU7v9aH+65mKDCIshBfPI/yf0NbhjZqqmjmkMkrS4l4NgRYaOAXk5Z+TugoqNs9MwU0nONYGhziJQQ64yuJsRa9xw7Qqpw7ayspmc3T1NRCwEnKx5a253mw4ry4pjM9S4OqJpZ3C4Bke59u650Hcg8LhqsLJWEGQrb+ThK75/UDXKae54XEjMv8yqro6N8r2sjY+R7jZrWtLnOPANGp9i6Z5IeT04XTOfOB85nyl4FiI2tvljBG89Ik20vbflCCwgsOQLVbU7RR0FJLUy6tjaSB99x0awdpcQPbfqQU/wDKD2zu5lBEbhtpZ7cd8TPYDmPe1Um4r2Ytib6maSaU5nyvc9x4lxubcBwHULLxoML1YZQPqJo4Yxd8r2saOLnENH6leVS7k32mpsOrBU1UcsxY1wiEeXR7uiXHMRuaXAfm7EEr5aOT5lDFSS07fNtjbTSkdb2i7XntcM2vYFU5V3bW8tlBiFFNTPp6sc43ou810HjpMd6fU4A+9Uk/eg/K32xW1L8OrYqhlyGm0jR9uN2j2+7d2gLQrLUHbOH1rJ4mSxOD2SNa9jhuLXC4K9KpP5P+22ZjsPlOrM0lOT1tveSPvBOYDgXcFdbUFT/KP+roP4kf0pVzquivlHfV0H8SP6Uq51QEREGbLCl79k8+CMro26xzywzWH2CI+bce57i2/wCMcFEUG1oto54qSalY8iGd0bpG8Sy5HcCbX/IFqiVhEGUKl2xuyPzqnrqmQXipKaVw/FMWHmx/tsXewcVESgwiIgtr5OP1jUfwx/qxInycfrGo/hj/AFYkQXbtHLlMP4nFvvstVh0P+ew2Npi63VaSOJ+vZqf1Xv21b5hjvuSA/o4fzUF272iq8NqYqima2aCVvnI3DQkEOBDh0mus4i4voG3BQQCmi/wnE6mmlB5iQHwng5XDjZryD+V3BQKWPI4tNjlJGm7Q2V11tVQ7Suj5ky0lXB0srmsLpI79NrdQ2TLvym3pHSxKqDG6AwzvYb6E242vbUbwbgix1B3oLB5IcVe9skAdmMT4KpkZBdeOKVrp2Ri4DXWyu9m5WfT7QQ17pDAf8sMBYW5HguvYkW1bpYEEi91zhgOJvpamKaN5jcx7Tm4C+t+IsTp1roOjfBDKyTmobyOZGHtAa4iZ7WgG2jmkuBseHYgkGHYeCVHuUHbKGizU7pXwPMTXtLA7M+5c2wc0aaDiNynNG0W3Ku9vKemrJ5G/N4Xyx+aMx1eCGhwDdbAAv6763QVrtRi0keFU0RdI11VJLNJcuLnRsDYmBxJJILs+h35BwUEsSdNSdw/l+qkO3eOsqqlohBEMEUdPFf7TY73fb8TiT7lr9m42uq4c5DWte17ibWDWHOSb/lQX7srIBTxMYbhobTxniWMyl47A4SO9i/XKNjVPJEykje10j56RuVuoDRURNILhoDru/wClV+1O22Qtp6O+VrcvWXAHXKRoS5x1Pu63Bevk+2bqJKyOoqBkazzpDvS6Fyy4+yM5bYaaNOgAQXRsk3zk5G7Mf1kkI/QKTKObGxEMkJ+8B7mg/wDIqRoCIiCtuX76nd/rQ/3XMxXUXLfhstRhRZBHJM/nYjlja57rC9zZovZc8+Q9f6lW+BL+1Bo7IFu/Iev9SrfAl/ankPX+pVvgS/tQWDyXck9LitCZ55KljxK+O0bow3K0MI0cxxv0j18NFBtu9jZMLq3QyXc03dFJuEkZOh7CNxHEcCCr45CsLlp8Lcyojkhfz8pyyNLHWLY7Gzhe2h9y3fKJsNHilIYjZszLvgkP2X23E78jtx9h3gIOSSEUkl5OMSDiPmNYbEjSNzhpwI0PesfRziXqNb4L/gg2PJht4MKq8z2NfDIAyXogyMHU5jt+lzdt7OHaAR1Jh9cyaNskTmyMeA5rm6hwOoIK5Lbyd4kP/Y1vhP8AgrI5Jq3E8NkFPVUdcaR538zITA4/aaANWH7TR3jruF6grn/5QG2fPTNoYj0IbPmt1ykdFvc1pv3v7Fde0eJyU9LLLDE+oka083GwFznv3NFm9V9TwAK5crNh8VmkfJJRVr3yOL3OMT7lzjcndxKCLJZSP6OcS9RrfBf8E+jnEvUa3wX/AAQR5sZOg1J3BbzyCxD1Gu8CX9qmnJbyZVLsSifW080MMHnTzrCwPe0+bYL7+kQbcG9q6Psg488gsR9RrvAl/avDiez1TShpqYJ6cOvl52N8ea1r2zDW1x712jZQzlY2T/xDDpGRtL5orTQgby5t7tHHMwuFuNuCDlGyWUj+jrEvUa3wn/BY+jrEvUa3wn/BBq8ExWSlnjnhOWSJzXtPVcHceIO49hK692X2ijr6SKoh9GRt7byx25zD2h1x7FyuOTvEvUazwn/BWnyIR19DM+mqqWrjp5um1zo3hscoHWbaB7RY9rW8Sg2fyjvq6D+JH9KVc6rpbl3waeroYWU0Ms7hUBxbG0vIbzUguQOq5AVGfRxiXqNZ4T/ggjiKR/RxiXqNZ4T/AIJ9HGJeo1nhP+CC5+RDDmVOBSwyjNHJLUMcPwuZGD7dVRe1GBPoauWnk9KJ5bf7zT0mOHY5pDvauiuRHCJqXDDHUxSQP5+V2WRpa6xEdjY9Wh9y0fLpsBJWNiqqWN0szPNSMYC572EktcGjflcSO53Yg58X0gpy9wa0FznENAG8kmwAHElb/wCjrEvUazwn/BT7kc5M5213ziuglgbTjNG2RpZnlPokA7w0Au78qCczbKNw3ZqpgA6fzaV8p+9K5l3ewWDR2NHXdcyldh7eUj5cLq44muke+CVrWtBLnEtNgAN5XL55OcS9RrPCf8EEbRSP6OMS9RrPCf8ABPo4xL1Gs8J/wQTf5OP1jUfwx/qxItryD7LVdJXTPqaeeBroC0OkY5gLucjNgTvNgfcsILj2hoTNSysb6RaSz8w1b7yLe1QnZapbiuGuikDOehL4iHjNkcL804i4NiCAbfdKsdyrHH8JkwrEPn1MCYJ7NnjGjQ4nrO4XOod1G46wgqDFq2OmqjzsFRSVUL9ealAs4bnNeRexvcHXQ71pMext9ZOZZN56zlzHUkudlABcSTcgDeuits9gabGYQ/WKcN6EwHSHWGSN+03s6tbHqNAbU7E1eGvy1MZDSbNlbd0T/wAr+ruNj2INGpzg22LjRxxOJL6aWN4PGJhJb7WnTuDeCgoW22YpueqBFp53oa6bzx1t32KDrqmbvtuOo7j/ANLm/aLbCwrAwnPUVMxYfuxvJDzfqNg1o/6CsqflKqmsEcOHPEgGXM6RroABoLSXFxoqO2rozBUGN2W7cxdlJLQS4nQnUi1t6DTr7UlTzbs1s3EXtfr39R0Xxst3svsbVYlJlpYi8XAdIbtiZ+Z/9hr2INxg+07C9sdNRl8zyGtaHA5i7TeG31J19quWujFBRMEpjEzw0PLdzn75C0XPRANh7L714MA2Sodm4PnFVI2SdwI5wjpG++OBm8X6zv4kDd4dlqafHK755UtLKWE+aYdziDdrfxWNy53WdEFlbNU7mUzM+j3DO4cC7W3eBYewrar8gL9ICIiBZLIiBZLIiDACFqyiDGVZsiIFlgtCyiDGVLLKIFksiIMZVlEQFghZRBiyWWUQYsmULKIMWSyyiDFkssogxZLLKIMWTKsogLFllEGLJZZRBjKiyiAvlUU7ZGlrw1zXAhwIuCDvBB3r6ogiVVg9RSa0t6iMf+mTaZg4Me7SVo+67UC2pSl2igqmOjma1w9GRj23t2SRO+ClhC1uLbOw1VjK3pj0ZGkskb3PGtuw6diCrdqeQinqAZcNlEDjrzbiXwnsDvSj9uYdyqfEMDrMIqWOqIXROY4OaT0o3232eNHAjT2roCrwSto7upnfOW79LNlA4OZ6Mg7WkHsKxh23dPV5qetiDTbptezMw/mY4Xae8IKl+k6E68zOCfsh7LX6gHW/so9BhlXjNXI+ngdI57rm3oRjcA6Q2AAAGpV0T8lODB5q3ODIGi7mc9anvv1J1H5b+xa/E+WSCBopcEphO4dFpawsiHVdsbbOf1b7e1B8NnuRCmpWc/i8zHhoBcwO5uFnY+QkF/cLDvX1xjlhijy0uBU4mcOixwYWxN6uhEAC/vNh3ry0nJniOLvbNjNQ+KPe2IWuAeoRjox8LnXvVo7NbG0uHsy0sTWHreek93e4oK52f5KamtmFVjcr3uNiIb62G5ptoxv4W/obk23S0jYmNZG1rGNADWtFgBwAX2ssoCIiAiIgIiICIiAiIgIiICIiAiIgIiICIiAiIgIiICIiAiIgIiICIiAiIgIiICIiAiIgIiICIiDBC1WM7NQVQ88wFwFhI3oyN7njW3Zu7FtkQVfifIuKjm431B+bxve8WZaZ2a2jjfKbW0IAtc6FTLZvYukw9oFNC1h63npPd3uP9rLfIgWREQEREBERAREQEREBERAREQEREBERAREQEREBERAREQEREBERAREQEREBERAREQEREBERAREQf//Z"/>
          <p:cNvSpPr>
            <a:spLocks noChangeAspect="1" noChangeArrowheads="1"/>
          </p:cNvSpPr>
          <p:nvPr/>
        </p:nvSpPr>
        <p:spPr bwMode="auto">
          <a:xfrm>
            <a:off x="2929890" y="74104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50" name="AutoShape 24" descr="data:image/jpeg;base64,/9j/4AAQSkZJRgABAQAAAQABAAD/2wCEAAkGBhQQEBUUEBQQEBQUFxQVFRYWFxYUFRQXFxgXFRYXFxQYHSYgFxkjGRUXHy8gIycpLCwsFR8xNTAqNSYrLCkBCQoKDgwMDQwPFCkcFhgpKSkpKSkpKSkpKSkpKSkpKSkpKSkpKSkpKSkpKSkpKSkpKSkpKSkpKSkpKSkpKSkpKf/AABEIAHsBmAMBIgACEQEDEQH/xAAcAAEAAgMBAQEAAAAAAAAAAAAABgcBBQgEAwL/xABIEAABAwIDAwcHCgQGAQUBAAABAAIDBBEFEiEGMVEHEyJBYXGTFiMyVIGR0QgUFzVCUmJyodJ0sbPBFTNzgsLhkkNElKLDJf/EABUBAQEAAAAAAAAAAAAAAAAAAAAB/8QAFREBAQAAAAAAAAAAAAAAAAAAABH/2gAMAwEAAhEDEQA/ALxRePEcUZTszyaC4AHWSeoDrO/3L9NqXOFwwj82iD03WV4X84ftMb3AleOppHm95ZB3C3xQbq6wXKF1fNM/zJyLfela3+dlrZsUoSLPqac99Sz9yCxecHEe9ZDxxCq18+FnfNS//Jb+9fF3+HfZmh9lSP3qi2LrKq+npoBrHNJ/tnv/ACK2EdS9m6ao/wDO/wDZIJ+Cl1CYdpnM9KVx/M1p/wC16Y9umbi5jjwN4yfadP1CglyLX4PjDKlhcy4yktcDva4dR94WwQEREBERAREQEREBERAREQEREBERAREQEREBERAREQEREBERAREQEREBERAREQEREES21nAmpA70WyOkPDoNB+KgPKbytVNM6KOhcyMua573ljXu35Q0BwLRuJJt1jcplymEtjDxvZFUuHfkAXOu0VS6R7C6/okD3oPVW8ouJTenW1OupDX5B7mWAXkZDVVQu+SZ44yPkcP0upVsrs9DBFz9YIzf0Q8XAtvsDoeGoN7X3AX9tZylQx9GMFwGnZ7kFf1WASxgktBDfSLS14b+YN1b7QF4MinT9tKSZ4M8DmG489CQyZg7DuePwu0tuynVefbLZERNbUUzmzwSNzNezgbjptAAa4EEHQajUA7wh2RYyL9KX7D7GGrdzkmWOJgLy5wuLN1JDbHOddBqN1wdAgjlJgUsoBaywOgc4tYHW35cxGb2XX1mw+eAXDnAcWOeLfoNFI6raKKCZ2SmkNjYPqOlM4C9t+kbeDG27S7q22H8pUbuhKwMG61rD3bkEHg2mqmejUTW4F2Ye517rc4RtTJKXNmLXaXDrBvZYhtgd/BbrabZyCphE9GIwRvDdAQdxsNLX38N/EKDYZG4yENBJsbj2i6DpDkrnLo3E7nsicO8ZmH9APcp8oPyWQBtFB1OdCS7xCpwgIiICIiAiIgIiICIiAiIgIiICIiAiIgIiICIiAiIgIiICIiAiIgIiICIiAiIgIiIIfyiQXp3u+7DL+tgqDnpucrIg5pLWMLy0C+bKXECw4kALo3algdG4HUFtve8BQnZ7ZmOTFHOe0ZGUzNNwu6SW+o/2oIDXYKKq4qqmJs505lsjAIuwtv0ncdwuviOTmJmj+ccRvubfyXi5SOTmTCajnGNMlK9wMTyM2UnXmpPxDqP2gL77hTLZrB5qvD2vpJGskj6TWy6xSRvJJjJ1c0tucrh1XB0tlCMSbDQW0aQe8r5f4I6KF0Ubn3JzMu45c1rEW4OGnfYqXmirL9Kjae1lTEQe5sgDh7V86yima28lJPl68hhlIHHIyQucO4IInHycXAmMobTmITukyaRgRlz4nEu0l5zKwMtctfmvoQpPhODyUtI1s1xLLlkkbr5sWGSIDqsNT28bBaal2hp48RjEhDo2tJLbXa6S/ONBFr3J1I33c5mgeQJdXV1RVPdJHSzlp3GQxQZu0CR2b3gFBoZ6AP0c0HvF1pcX2JZIw800MkG63ou7LcVKPmVaT0aNgPF9VFYexoJPsXupsPko4XzVksb5OmcsekMLR9kEi73EjVx3WsNCSQqzCZ6vD33dHIGXOZrtA4ddrr2OAbWukh9CVhkGm6+W7SOo36l68G2dqNoKwiK7IGHzkrhowE39rz1Nv8AoLqd4tyfRUFbCIg50LoJPTNzzgyhxJ7bB3e8oJPyX1WdrRwh/wD0KsFQrYKg5t7iLgFrgOFg8blNUBERB8KyvjhbnmkjibcDM9wY253C5614PK2i9bpPGj/coZy/fU7v9aH/AJLmYoOzPK2i9bpPGj/cnlbRet0njR/uXGaIOzPK2i9bpPGj/cnlbRet0njR/uXGdkQdmeVtF63SeNH+5fpm1NI42FVSE8BNH+5cYpdB2+yYOALSCDqCNQe4r9ArjbZ/a6qoH5qWaWLi0G7HW+9Gbtd7Qul+TLlBbi1MXOaGTxENmYN1zfK9t/suse4ghBM0REC619XtBTQuyS1FPE4WOV8jGOsdRoTdZx3F46SnknmNmRNL3cTbcBxJNgO0hcebQ40+sqpaiU3fK4uPZwaOwCwHYEHXnlbRet0njR/uTytovW6Txo/3LjNEHZnlbRet0njR/uTytovW6Txo/wBy4zIRB2Z5W0frdJ40f7ltGvB3Lh8LpTkN2z+eUfzeVwM1KGtHF8O6M9uW2X2N4oLORYBWUHlr8VipwHTyxwgnKC9wYCbE2BPXYFeHywovW6Txo/iq++UcP/50H8SP6Uq51Qdl+WFF63SeNH8U8sKL1uk8aP4rjREHZflhRet0njR/FfSHamke4NZVUr3OIDWtlYXOJ0AABuSuMF9aeYseHNOVzSHNI3gg3BHtQdu5lr63aGmgfkmngidYHK+RjTY7jYnsWk2U23jqsLbWyODQyNxn/A+Mec07bZh2OC5f2q2gfX1ktRLvkcSB9xo0YwdzQAg608sKL1uk8aP4p5YUXrdJ40fxXGqIOyvLCi9bpPGj+KeWFF63SeNH8VxoiDtWhx2nncWwTwTOAuRG9ryBoLkNOguR70VCfJx+sZ/4Y/1YkQXXtIL2HFv8nsKg821kNFBNUSc+2UO5ksyB7JDFJIGZXXGUHnNbnSw4WM8x5urfyv8A+JVc7U4Fz+FVYA6TZKl7fzMk5z9Wgj2oJDJjkM9A81jA+B8BkljNzoGZ3Bp33BBAOhvY6dVHbP4rUz83SUZEOR880PSOa+R5LHO3Ou27RcDV28XUww3GPneBy2PnI4JI397ASD7WWPfdQHYrFWUtfDLIcrA4te77rXtczN3DNf2FBbvJftayri5iseGVcTizzlmGVo1G+3nBqCN/RB11tI8fxFkILIbOkPWNRHfr/E7s77rSSbGUklS2pcwSumc2+Z2eFxynm3Nb6JuQ0DeCTu1191fgozFzLNJPSGoa7drbc13doevXVBXNXsLE4lwz5yS7NncSXXuSSeu6sbZPERO0Q1JtOLBrzul7T+Ps69410Xh+YPLrBp79Le+62+D7J5nZpbEAjK0bu88TwG4fyD47ZbQNw+ImnyVFSCDzYObmmggOkkDd28NAO9722B3KptutoqtsjoKu3nRFPLHf0S6zjEHMAsOiLgA65lbVDs/DT1ddLE0RtHMMLRYR85Zs75cu4PbcEEWtmPspDlExhlXiEj4SHMAZG1w3OyNsSOLb3t2WQdGbGVtKKGn+ZxiKJ8bXsZvsXekC7e5wdmBPXZRDlP2gmgAcWi8Af0gAGHnLNAaCXF2oBubAZdxK2fJo4R4VQZhc8251uN5JMg7PTafYvjyqUYdhUryLudzdj19KRob/APW3vQS3ZltmM4lr7/8AmFv1Htl5b9H7geD4h+CkKAiIgrbl++p3f60P91zMV0zy/fU7v9aH+65mKDCIshBfPI/yf0NbhjZqqmjmkMkrS4l4NgRYaOAXk5Z+TugoqNs9MwU0nONYGhziJQQ64yuJsRa9xw7Qqpw7ayspmc3T1NRCwEnKx5a253mw4ry4pjM9S4OqJpZ3C4Bke59u650Hcg8LhqsLJWEGQrb+ThK75/UDXKae54XEjMv8yqro6N8r2sjY+R7jZrWtLnOPANGp9i6Z5IeT04XTOfOB85nyl4FiI2tvljBG89Ik20vbflCCwgsOQLVbU7RR0FJLUy6tjaSB99x0awdpcQPbfqQU/wDKD2zu5lBEbhtpZ7cd8TPYDmPe1Um4r2Ytib6maSaU5nyvc9x4lxubcBwHULLxoML1YZQPqJo4Yxd8r2saOLnENH6leVS7k32mpsOrBU1UcsxY1wiEeXR7uiXHMRuaXAfm7EEr5aOT5lDFSS07fNtjbTSkdb2i7XntcM2vYFU5V3bW8tlBiFFNTPp6sc43ou810HjpMd6fU4A+9Uk/eg/K32xW1L8OrYqhlyGm0jR9uN2j2+7d2gLQrLUHbOH1rJ4mSxOD2SNa9jhuLXC4K9KpP5P+22ZjsPlOrM0lOT1tveSPvBOYDgXcFdbUFT/KP+roP4kf0pVzquivlHfV0H8SP6Uq51QEREGbLCl79k8+CMro26xzywzWH2CI+bce57i2/wCMcFEUG1oto54qSalY8iGd0bpG8Sy5HcCbX/IFqiVhEGUKl2xuyPzqnrqmQXipKaVw/FMWHmx/tsXewcVESgwiIgtr5OP1jUfwx/qxInycfrGo/hj/AFYkQXbtHLlMP4nFvvstVh0P+ew2Npi63VaSOJ+vZqf1Xv21b5hjvuSA/o4fzUF272iq8NqYqima2aCVvnI3DQkEOBDh0mus4i4voG3BQQCmi/wnE6mmlB5iQHwng5XDjZryD+V3BQKWPI4tNjlJGm7Q2V11tVQ7Suj5ky0lXB0srmsLpI79NrdQ2TLvym3pHSxKqDG6AwzvYb6E242vbUbwbgix1B3oLB5IcVe9skAdmMT4KpkZBdeOKVrp2Ri4DXWyu9m5WfT7QQ17pDAf8sMBYW5HguvYkW1bpYEEi91zhgOJvpamKaN5jcx7Tm4C+t+IsTp1roOjfBDKyTmobyOZGHtAa4iZ7WgG2jmkuBseHYgkGHYeCVHuUHbKGizU7pXwPMTXtLA7M+5c2wc0aaDiNynNG0W3Ku9vKemrJ5G/N4Xyx+aMx1eCGhwDdbAAv6763QVrtRi0keFU0RdI11VJLNJcuLnRsDYmBxJJILs+h35BwUEsSdNSdw/l+qkO3eOsqqlohBEMEUdPFf7TY73fb8TiT7lr9m42uq4c5DWte17ibWDWHOSb/lQX7srIBTxMYbhobTxniWMyl47A4SO9i/XKNjVPJEykje10j56RuVuoDRURNILhoDru/wClV+1O22Qtp6O+VrcvWXAHXKRoS5x1Pu63Bevk+2bqJKyOoqBkazzpDvS6Fyy4+yM5bYaaNOgAQXRsk3zk5G7Mf1kkI/QKTKObGxEMkJ+8B7mg/wDIqRoCIiCtuX76nd/rQ/3XMxXUXLfhstRhRZBHJM/nYjlja57rC9zZovZc8+Q9f6lW+BL+1Bo7IFu/Iev9SrfAl/ankPX+pVvgS/tQWDyXck9LitCZ55KljxK+O0bow3K0MI0cxxv0j18NFBtu9jZMLq3QyXc03dFJuEkZOh7CNxHEcCCr45CsLlp8Lcyojkhfz8pyyNLHWLY7Gzhe2h9y3fKJsNHilIYjZszLvgkP2X23E78jtx9h3gIOSSEUkl5OMSDiPmNYbEjSNzhpwI0PesfRziXqNb4L/gg2PJht4MKq8z2NfDIAyXogyMHU5jt+lzdt7OHaAR1Jh9cyaNskTmyMeA5rm6hwOoIK5Lbyd4kP/Y1vhP8AgrI5Jq3E8NkFPVUdcaR538zITA4/aaANWH7TR3jruF6grn/5QG2fPTNoYj0IbPmt1ykdFvc1pv3v7Fde0eJyU9LLLDE+oka083GwFznv3NFm9V9TwAK5crNh8VmkfJJRVr3yOL3OMT7lzjcndxKCLJZSP6OcS9RrfBf8E+jnEvUa3wX/AAQR5sZOg1J3BbzyCxD1Gu8CX9qmnJbyZVLsSifW080MMHnTzrCwPe0+bYL7+kQbcG9q6Psg488gsR9RrvAl/avDiez1TShpqYJ6cOvl52N8ea1r2zDW1x712jZQzlY2T/xDDpGRtL5orTQgby5t7tHHMwuFuNuCDlGyWUj+jrEvUa3wn/BY+jrEvUa3wn/BBq8ExWSlnjnhOWSJzXtPVcHceIO49hK692X2ijr6SKoh9GRt7byx25zD2h1x7FyuOTvEvUazwn/BWnyIR19DM+mqqWrjp5um1zo3hscoHWbaB7RY9rW8Sg2fyjvq6D+JH9KVc6rpbl3waeroYWU0Ms7hUBxbG0vIbzUguQOq5AVGfRxiXqNZ4T/ggjiKR/RxiXqNZ4T/AIJ9HGJeo1nhP+CC5+RDDmVOBSwyjNHJLUMcPwuZGD7dVRe1GBPoauWnk9KJ5bf7zT0mOHY5pDvauiuRHCJqXDDHUxSQP5+V2WRpa6xEdjY9Wh9y0fLpsBJWNiqqWN0szPNSMYC572EktcGjflcSO53Yg58X0gpy9wa0FznENAG8kmwAHElb/wCjrEvUazwn/BT7kc5M5213ziuglgbTjNG2RpZnlPokA7w0Au78qCczbKNw3ZqpgA6fzaV8p+9K5l3ewWDR2NHXdcyldh7eUj5cLq44muke+CVrWtBLnEtNgAN5XL55OcS9RrPCf8EEbRSP6OMS9RrPCf8ABPo4xL1Gs8J/wQTf5OP1jUfwx/qxItryD7LVdJXTPqaeeBroC0OkY5gLucjNgTvNgfcsILj2hoTNSysb6RaSz8w1b7yLe1QnZapbiuGuikDOehL4iHjNkcL804i4NiCAbfdKsdyrHH8JkwrEPn1MCYJ7NnjGjQ4nrO4XOod1G46wgqDFq2OmqjzsFRSVUL9ealAs4bnNeRexvcHXQ71pMext9ZOZZN56zlzHUkudlABcSTcgDeuits9gabGYQ/WKcN6EwHSHWGSN+03s6tbHqNAbU7E1eGvy1MZDSbNlbd0T/wAr+ruNj2INGpzg22LjRxxOJL6aWN4PGJhJb7WnTuDeCgoW22YpueqBFp53oa6bzx1t32KDrqmbvtuOo7j/ANLm/aLbCwrAwnPUVMxYfuxvJDzfqNg1o/6CsqflKqmsEcOHPEgGXM6RroABoLSXFxoqO2rozBUGN2W7cxdlJLQS4nQnUi1t6DTr7UlTzbs1s3EXtfr39R0Xxst3svsbVYlJlpYi8XAdIbtiZ+Z/9hr2INxg+07C9sdNRl8zyGtaHA5i7TeG31J19quWujFBRMEpjEzw0PLdzn75C0XPRANh7L714MA2Sodm4PnFVI2SdwI5wjpG++OBm8X6zv4kDd4dlqafHK755UtLKWE+aYdziDdrfxWNy53WdEFlbNU7mUzM+j3DO4cC7W3eBYewrar8gL9ICIiBZLIiBZLIiDACFqyiDGVZsiIFlgtCyiDGVLLKIFksiIMZVlEQFghZRBiyWWUQYsmULKIMWSyyiDFkssogxZLLKIMWTKsogLFllEGLJZZRBjKiyiAvlUU7ZGlrw1zXAhwIuCDvBB3r6ogiVVg9RSa0t6iMf+mTaZg4Me7SVo+67UC2pSl2igqmOjma1w9GRj23t2SRO+ClhC1uLbOw1VjK3pj0ZGkskb3PGtuw6diCrdqeQinqAZcNlEDjrzbiXwnsDvSj9uYdyqfEMDrMIqWOqIXROY4OaT0o3232eNHAjT2roCrwSto7upnfOW79LNlA4OZ6Mg7WkHsKxh23dPV5qetiDTbptezMw/mY4Xae8IKl+k6E68zOCfsh7LX6gHW/so9BhlXjNXI+ngdI57rm3oRjcA6Q2AAAGpV0T8lODB5q3ODIGi7mc9anvv1J1H5b+xa/E+WSCBopcEphO4dFpawsiHVdsbbOf1b7e1B8NnuRCmpWc/i8zHhoBcwO5uFnY+QkF/cLDvX1xjlhijy0uBU4mcOixwYWxN6uhEAC/vNh3ry0nJniOLvbNjNQ+KPe2IWuAeoRjox8LnXvVo7NbG0uHsy0sTWHreek93e4oK52f5KamtmFVjcr3uNiIb62G5ptoxv4W/obk23S0jYmNZG1rGNADWtFgBwAX2ssoCIiAiIgIiICIiAiIgIiICIiAiIgIiICIiAiIgIiICIiAiIgIiICIiAiIgIiICIiAiIgIiICIiDBC1WM7NQVQ88wFwFhI3oyN7njW3Zu7FtkQVfifIuKjm431B+bxve8WZaZ2a2jjfKbW0IAtc6FTLZvYukw9oFNC1h63npPd3uP9rLfIgWREQEREBERAREQEREBERAREQEREBERAREQEREBERAREQEREBERAREQEREBERAREQEREBERAREQf//Z"/>
          <p:cNvSpPr>
            <a:spLocks noChangeAspect="1" noChangeArrowheads="1"/>
          </p:cNvSpPr>
          <p:nvPr/>
        </p:nvSpPr>
        <p:spPr bwMode="auto">
          <a:xfrm>
            <a:off x="5451040" y="539676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8" name="AutoShape 4" descr="data:image/jpeg;base64,/9j/4AAQSkZJRgABAQAAAQABAAD/2wCEAAkGBhQSERUUEBQWFRAWFhUWFxYXFRYUFRcVFRYWFxQYFRcXHCYfGCUjHh0YHzMgIycpLCwsGR4xNTAqNSYrLCkBCQoKDQsNGQ8PGTUlHyQvLzAuLzUpNS0yNTU1LDQ1MDAtKS80Ly40NCkyNDQ0LCwsKS8sNTQtLCwsLCwpLCwsNf/AABEIAC0A8AMBIgACEQEDEQH/xAAcAAACAgMBAQAAAAAAAAAAAAAGBwEFAAQIAwL/xABCEAABAgMCBwwGCgMBAAAAAAABAgMABBEFIQYHEhMxUaIWFyIyQVNicYKh0uJhcoGRkrIUNDVCUnOxwcLRIzNUw//EABsBAAIDAQEBAAAAAAAAAAAAAAQFAwYHAgEA/8QANBEAAQQBAQYDBQcFAAAAAAAAAQACAwQRBQYSITFBURNhoRRxkbHBIiMzQoHh8TRyktHw/9oADAMBAAIRAxEAPwB4QJW7jMlZZwtHLcWm5WQBRJ1EkgV6ovretHMSzrv4EKUOunB76RzkpRJqbybydZOkwFanMWA3mrJoWkx3y58ud0fP9k3d+WW5l7Y8UZvyy3MvbHihQxYWRYD80VCXbLhTQqoUila04xGowGLczjgfJWaTZ7TYm7z8gdy5M7flluZe2PFBtZs6HmkOhJSFpCgFUqAoVFaQkpXFzPKWkLYUlBUkKVlN3JJGUeNyCsPAlLbepCE+5KR/Qg6u+V+TIqrrFajBuNqHJOc8coUtvGfLyz62VNuKUggEpyaVIBpeqNHflluZe2PFCptKdLzzjqtK1qV8RqB7BdGvALrsmThWiHZqn4bfEBzgZ49U4Wcb8utSUpZeKlEJHE0qNB96DwQhsXdm560GQRVKCXD2Bd30h8wdVkfI0ucqrrtOvSnbFCOmTxytW07Tbl21OvKCW06Se4AcpOqAteOOVBuaeI10QK+wqjQxzWpcwwDpynVezgo/l7oV8QWLTmP3Wpto2gwWqwmnzx5ccJvb8stzL2x4o25jGiwhlp5TLuS6XAkcCv8AjIBJ4XLXuhLAV0aYO8Y9m/R5eQa5UNuA+t/jKu+scMsyua53ZE2dEoRTwxAH7ZPXoB/CI9+WW5l7Y8UZvyy3MvbHihQxBiL2yVMDs1Q7H4rpeRmg62hwAgLSlQB00UARWPR54ISVKICUgkk3AAXkmNLB/wCqsfktfImKHGjaeakFpHGdUlsdRvV3Aw2c/dZvFZ5DX8awIW9Tj1WnNY35RKiEIdWB94BIB6sogx5b8stzL2x4oUMZCn2yVaCNmqAHEH4p1oxnsmXVMZp3NpcS19ypUpOVdwuT940t+WW5l7Y8UD9s2ZmbCl6jhLdS4e2FEd1IAYllsysIHkgqOiUbTXuwcBxA49k3t+WW5l7Y8UF1gW0mbYS82FJSqtAqlbiRfSOc4euLP7NZ7fzqiWrYfK8hyA13SK1Gu18QOScc89CiZxwJBKjQAEkm4ADSYB5rG/KpUQlDqwLsoBIB9IyiDFjjKtLM2e5TjOUbHaPC7gYRce2rDoiGtXGhaNDdjdLNnGcDom9vyy3MvbHijN+WW5l7Y8UKGLexsE5maSVy7eWlJyScpKb6A0vOoiBW25nHA+SeS6BpkLd6TgO5cmPvyy3MvbHii2waxgNTrxaaacSQkqJVk0ABA5CdYhZb2s/zG2j+4O8WWCTspnlzCMhxeSlIqFcFNSTdrJ7oJhknc8Bw4e5JtRp6TDWc+B2XdPtZ9F943LSzckGwb3XAOynhK/QD2wmoOsb1pZc2hoaGm7/WWanuCYBYDtu3pT5KxbPV/BotPV3H/v0WQ5MUVm5Empwi91wnso4I76n2wmwK3DTHRtgWfmJZlr8CEg9dOF31iWizLy7sgdqbG5XbEPzH0CsIGsYlpZmz3joUsBsds0PdWCWFhjmtL/QwOk6r5U/yhjO/cjJVP0mv7RdjZ55+HFLGMjIyK+tdTOxM2b/vfPRaT8yv4wz4GcXVnZmz2QblLBcPbNR3Ui8tSeDLLjqtCEKV8IJpD+BvhxALI9UmNq89w74H6cEkMYdpZ60HiDVKCGx2NPfWBuPp10qUVKvUolR6yanvj5hG9284lanVhFeBkQ6ABXeBdm5+eYQeLlhavVRwv2EGGOc8KW6nf/OFqhZF6SQdYJH6RK3VHjEnrJP6xI2UNiLMc0DNQfLejs73Bo5Y+q+YgxMQYgTY8l0dg/8AVWPyWvkTC2xx2llPMsg3ISVn1lmg7htQycH/AKox+S18iYReGNpZ+efcGjLKU+qjgj9IcW37sQHdZzs9X8XUHPPJuT9FTRs2bJF55tpOla0p+I0J9gv9ka0SlRBqCQdYuPvhQOfFaJIHFhDTgpv42Gwmz20p4qXWwBqASQIT8ejkwpQopSiPSokd5jziWeUSu3gEu0ui6hB4TnZ4k5WQ9cWf2az2/nVCKh64s/s1nt/OqCaP4h9yUbVf0jP7voULY5585TDPJRTh6+In+XvhZx0ZbGD0vNACYbSvJ4pNQRXTQggxVb3EhzA+NzxRNPVfI8uBSvS9fr0qzYXMORnlhIiGHgZjBlpKVS0pDpXlKUogJoSo8lTqpA9h7JMszimpZAQhCUggEmqiKnSTrAgdgEOdA845q1SQQ6tWYZAQ08ccinBvxSvNve5Pigwsa125plLzJqhVdIoQRcQRyERzfD7xfWfmbPYB0qTnD1rOV+hEMKs75XEOVQ13SatCFros5Jxz8klcIrR+kTTzv43FEeqDRPcBFdBLbWCOZeWgO1AUaHIoaVrfwo0Nz/T2fNC17H7xyrpXs1xC0MPDAxwVW24UkFJoQQQdRBqDF1u4nv8Aqd+If1Hjuf6ez5onc/09nzR8A9vJfSPqS/iAH3jKL8W1tzczOUdfcW0hClKSTcTclIN2s19kDmMO0s9aDxBqlBDY7Aoe+sHmKexw02+uuUpS0prSlAlNdZ5VGBTDHA0NTLhS7ctSl0KLxlEkiuVfedUFyNea496rtSes3V5MDADcDA+KC4yLfc/09nzRG5/p7PmgLccrT7VD39F9t4ZTiQEpmXAkAAAKuAFwGiDS3bUdRYbefcUt6ZUL1GpyCSunwge+ApvBypAzmkgcXWfWg2xnWdlKl2kqyW22rhSuk5OsciRBce+GOJPkq/dFV1qBjGgcS4nHYf7SxjIt9z/T2fNEpwdqaZzY80Cbjk/NuEDn6Ji4C4DSy5JtyYZStxyq6qrUJJ4I06oHsadgsSxY+jtpbyg5lUrfTIppPpPvhtyUsG20ITxUJSkdSQAIAMbVnZ1UvwqUDvJXTkekaobTRNbDgDis/wBNvyy6mHved0k8MnHI9Ep4gxcbn+ns+aI3P9PZ80Kdxy0A2ou/onK5aX0eyg7yolkEesW0hPeRCErDgw0ZUbLl2gqgUGQTStQlFdFdYELbc/09nzQbby4gdgqzs74cMUkjjxc70CqIZWLHBBh+XcdmWw5VeSjKrcEi+lNZJ90Bm5/p7Pmh2YGSAZkWEJv4AJOipVwie+OakWX5cFLtDqG5WDYnYJPuQXjMwXlpaUSthlKFl1KaitaEG68wsIdmNKTzkolNaf5UnRXkV6RCp3P9PZ80eW4/vPshd7P2x7H964k5PPJVTDrwGnQzY6XVaEIdV8KlGFXuf6ez5oPlS6k2CG0q4xySqnIXCTdX949qgsLj5LnXnR2Y4owebx9UCnDadN/0l34ojdrO/wDU78UfG5/p7PmiNz/T2fNEGZe/qmoZQH5B/j+yrZmZU4tS3FFS1GqlE1JOsx5xbbn+ns+aJGD/AE9nzRHuOKKFmFowD6LQs2SLzzbQ0rWlHxEAn2C+OkmGglISkUAAAHoAoIAMX+AbbShMrXnHBxBk5KUml50mphhQ3qRGNpJ6rP8AaHUGW52sj5N+a//Z"/>
          <p:cNvSpPr>
            <a:spLocks noChangeAspect="1" noChangeArrowheads="1"/>
          </p:cNvSpPr>
          <p:nvPr/>
        </p:nvSpPr>
        <p:spPr bwMode="auto">
          <a:xfrm>
            <a:off x="5402488" y="5396765"/>
            <a:ext cx="365760" cy="36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09728" tIns="54864" rIns="109728" bIns="54864" numCol="1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1920" dirty="0">
              <a:solidFill>
                <a:prstClr val="black"/>
              </a:solidFill>
            </a:endParaRPr>
          </a:p>
        </p:txBody>
      </p:sp>
      <p:sp>
        <p:nvSpPr>
          <p:cNvPr id="61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640" dirty="0"/>
              <a:t>Dana Products Driving Award-Winning Vehicles</a:t>
            </a:r>
            <a:br>
              <a:rPr lang="en-US" sz="2640" dirty="0"/>
            </a:br>
            <a:r>
              <a:rPr lang="en-US" sz="2640" dirty="0"/>
              <a:t>Light Vehicle Driveline and Power Technologies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9877008" y="1101958"/>
            <a:ext cx="4110597" cy="1551483"/>
            <a:chOff x="8403808" y="1104508"/>
            <a:chExt cx="4110597" cy="1551483"/>
          </a:xfrm>
        </p:grpSpPr>
        <p:sp>
          <p:nvSpPr>
            <p:cNvPr id="79" name="Rounded Rectangle 78"/>
            <p:cNvSpPr/>
            <p:nvPr/>
          </p:nvSpPr>
          <p:spPr bwMode="auto">
            <a:xfrm>
              <a:off x="8403808" y="1423680"/>
              <a:ext cx="4110597" cy="927042"/>
            </a:xfrm>
            <a:prstGeom prst="roundRect">
              <a:avLst/>
            </a:prstGeom>
            <a:solidFill>
              <a:srgbClr val="0085C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1680" b="1" dirty="0">
                <a:solidFill>
                  <a:prstClr val="white"/>
                </a:solidFill>
              </a:endParaRPr>
            </a:p>
          </p:txBody>
        </p:sp>
        <p:sp>
          <p:nvSpPr>
            <p:cNvPr id="63" name="Rounded Rectangle 62"/>
            <p:cNvSpPr/>
            <p:nvPr/>
          </p:nvSpPr>
          <p:spPr>
            <a:xfrm>
              <a:off x="8553323" y="1536537"/>
              <a:ext cx="1449715" cy="688794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/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160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003038" y="1595672"/>
              <a:ext cx="2511367" cy="867930"/>
            </a:xfrm>
            <a:prstGeom prst="rect">
              <a:avLst/>
            </a:prstGeom>
            <a:noFill/>
          </p:spPr>
          <p:txBody>
            <a:bodyPr wrap="square" rtlCol="0" anchor="ctr" anchorCtr="0">
              <a:spAutoFit/>
            </a:bodyPr>
            <a:lstStyle/>
            <a:p>
              <a:pPr algn="ctr"/>
              <a:r>
                <a:rPr lang="en-US" sz="1680" b="1" dirty="0">
                  <a:solidFill>
                    <a:prstClr val="white"/>
                  </a:solidFill>
                </a:rPr>
                <a:t>Six of </a:t>
              </a:r>
              <a:r>
                <a:rPr lang="en-US" sz="1680" b="1" i="1" dirty="0">
                  <a:solidFill>
                    <a:prstClr val="white"/>
                  </a:solidFill>
                </a:rPr>
                <a:t>Ward’s</a:t>
              </a:r>
              <a:r>
                <a:rPr lang="en-US" sz="1680" b="1" dirty="0">
                  <a:solidFill>
                    <a:prstClr val="white"/>
                  </a:solidFill>
                </a:rPr>
                <a:t> 2017 </a:t>
              </a:r>
              <a:br>
                <a:rPr lang="en-US" sz="1680" b="1" dirty="0">
                  <a:solidFill>
                    <a:prstClr val="white"/>
                  </a:solidFill>
                </a:rPr>
              </a:br>
              <a:r>
                <a:rPr lang="en-US" sz="1680" b="1" dirty="0">
                  <a:solidFill>
                    <a:prstClr val="white"/>
                  </a:solidFill>
                </a:rPr>
                <a:t>Ten Best Engines</a:t>
              </a:r>
            </a:p>
            <a:p>
              <a:pPr algn="ctr"/>
              <a:endParaRPr lang="en-US" sz="1680" dirty="0"/>
            </a:p>
          </p:txBody>
        </p:sp>
        <p:pic>
          <p:nvPicPr>
            <p:cNvPr id="2060" name="Picture 12" descr="Image result for wards 10 best engines logo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89055" y="1104508"/>
              <a:ext cx="1108203" cy="15514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32824" y="4806559"/>
            <a:ext cx="1083824" cy="1095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2" name="Picture 6" descr="Image result for chrysler log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6417" y="4488765"/>
            <a:ext cx="1087165" cy="233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40531" y="5018961"/>
            <a:ext cx="1080355" cy="8602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7" name="Picture 4" descr="http://www.car-brand-names.com/wp-content/uploads/2015/05/Honda-logo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740475" y="4348554"/>
            <a:ext cx="935781" cy="629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2" name="Rounded Rectangle 61"/>
          <p:cNvSpPr/>
          <p:nvPr/>
        </p:nvSpPr>
        <p:spPr>
          <a:xfrm>
            <a:off x="10202478" y="2539435"/>
            <a:ext cx="1611504" cy="1637211"/>
          </a:xfrm>
          <a:prstGeom prst="roundRect">
            <a:avLst/>
          </a:prstGeom>
          <a:solidFill>
            <a:schemeClr val="bg1">
              <a:lumMod val="95000"/>
            </a:schemeClr>
          </a:solidFill>
          <a:ln/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4160" kern="0" dirty="0">
              <a:solidFill>
                <a:sysClr val="window" lastClr="FFFFFF"/>
              </a:solidFill>
            </a:endParaRPr>
          </a:p>
        </p:txBody>
      </p:sp>
      <p:pic>
        <p:nvPicPr>
          <p:cNvPr id="1044" name="Picture 20" descr="http://ont2011.140conf.com/wp-content/uploads/2009/06/Chevrolet-Logo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76203" y="2636350"/>
            <a:ext cx="977994" cy="4957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4" name="Picture 30" descr="http://wardsauto.com/site-files/wardsauto.com/files/imagecache/large_img/uploads/2016/01/10be-specs-gm-volt-15l-rev.jpg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8209" b="97910" l="45378" r="98992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6446" t="19354"/>
          <a:stretch/>
        </p:blipFill>
        <p:spPr bwMode="auto">
          <a:xfrm>
            <a:off x="10308344" y="3154790"/>
            <a:ext cx="1133189" cy="9607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3" name="Picture 82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2185073" y="3086408"/>
            <a:ext cx="893370" cy="9950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4" name="Picture 10" descr="Image result for ford logo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33116" y="2639569"/>
            <a:ext cx="1014358" cy="37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294176" y="6730475"/>
            <a:ext cx="1166563" cy="9833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Image result for mercedes logo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1380" y="6089093"/>
            <a:ext cx="1076150" cy="605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130206" y="6520535"/>
            <a:ext cx="1046507" cy="11932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6" name="Picture 18" descr="Image result for infiniti logo transparent background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13521" y="6038879"/>
            <a:ext cx="874067" cy="65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/>
          <p:cNvGrpSpPr/>
          <p:nvPr/>
        </p:nvGrpSpPr>
        <p:grpSpPr>
          <a:xfrm>
            <a:off x="722742" y="3819642"/>
            <a:ext cx="2459958" cy="3432222"/>
            <a:chOff x="1906293" y="4758779"/>
            <a:chExt cx="2459958" cy="3432222"/>
          </a:xfrm>
        </p:grpSpPr>
        <p:sp>
          <p:nvSpPr>
            <p:cNvPr id="95" name="Rounded Rectangle 94"/>
            <p:cNvSpPr/>
            <p:nvPr/>
          </p:nvSpPr>
          <p:spPr>
            <a:xfrm>
              <a:off x="2045262" y="5837251"/>
              <a:ext cx="2320989" cy="23537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160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80" name="Rounded Rectangle 79"/>
            <p:cNvSpPr/>
            <p:nvPr/>
          </p:nvSpPr>
          <p:spPr bwMode="auto">
            <a:xfrm>
              <a:off x="2098781" y="4758779"/>
              <a:ext cx="2213950" cy="849558"/>
            </a:xfrm>
            <a:prstGeom prst="roundRect">
              <a:avLst/>
            </a:prstGeom>
            <a:solidFill>
              <a:srgbClr val="0085C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ex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80" b="1" dirty="0">
                  <a:solidFill>
                    <a:prstClr val="white"/>
                  </a:solidFill>
                </a:rPr>
                <a:t>2017 North American Truck of the Year</a:t>
              </a:r>
            </a:p>
          </p:txBody>
        </p:sp>
        <p:pic>
          <p:nvPicPr>
            <p:cNvPr id="11" name="Picture 4" descr="http://www.car-brand-names.com/wp-content/uploads/2015/05/Honda-logo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9366" y="5870090"/>
              <a:ext cx="935781" cy="629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18"/>
            <a:srcRect l="7642" t="7557" r="4153" b="4760"/>
            <a:stretch/>
          </p:blipFill>
          <p:spPr>
            <a:xfrm>
              <a:off x="2177674" y="6703081"/>
              <a:ext cx="2056165" cy="135540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  <p:pic>
          <p:nvPicPr>
            <p:cNvPr id="2068" name="Picture 20" descr="http://northamericancaroftheyear.org/site/wp-content/uploads/2016/11/North-American-car-of-the-year-COTY.png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6293" y="5649338"/>
              <a:ext cx="885789" cy="88578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3" name="Group 22"/>
          <p:cNvGrpSpPr/>
          <p:nvPr/>
        </p:nvGrpSpPr>
        <p:grpSpPr>
          <a:xfrm>
            <a:off x="6550160" y="3942560"/>
            <a:ext cx="2413880" cy="3432222"/>
            <a:chOff x="4601443" y="4758779"/>
            <a:chExt cx="2413880" cy="3432222"/>
          </a:xfrm>
        </p:grpSpPr>
        <p:sp>
          <p:nvSpPr>
            <p:cNvPr id="58" name="Rounded Rectangle 57"/>
            <p:cNvSpPr/>
            <p:nvPr/>
          </p:nvSpPr>
          <p:spPr>
            <a:xfrm>
              <a:off x="4694334" y="5837251"/>
              <a:ext cx="2320989" cy="2353750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160" kern="0" dirty="0">
                <a:solidFill>
                  <a:sysClr val="window" lastClr="FFFFFF"/>
                </a:solidFill>
              </a:endParaRPr>
            </a:p>
          </p:txBody>
        </p:sp>
        <p:grpSp>
          <p:nvGrpSpPr>
            <p:cNvPr id="22" name="Group 21"/>
            <p:cNvGrpSpPr/>
            <p:nvPr/>
          </p:nvGrpSpPr>
          <p:grpSpPr>
            <a:xfrm>
              <a:off x="4601443" y="4758779"/>
              <a:ext cx="2360360" cy="3333884"/>
              <a:chOff x="4601443" y="4758779"/>
              <a:chExt cx="2360360" cy="3333884"/>
            </a:xfrm>
          </p:grpSpPr>
          <p:sp>
            <p:nvSpPr>
              <p:cNvPr id="59" name="Rounded Rectangle 58"/>
              <p:cNvSpPr/>
              <p:nvPr/>
            </p:nvSpPr>
            <p:spPr bwMode="auto">
              <a:xfrm>
                <a:off x="4747853" y="4758779"/>
                <a:ext cx="2213950" cy="849558"/>
              </a:xfrm>
              <a:prstGeom prst="roundRect">
                <a:avLst/>
              </a:prstGeom>
              <a:solidFill>
                <a:srgbClr val="0085CA"/>
              </a:solidFill>
              <a:ln>
                <a:noFill/>
              </a:ln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extLst/>
            </p:spPr>
            <p:txBody>
              <a:bodyPr vert="horz" wrap="square" lIns="109728" tIns="54864" rIns="109728" bIns="54864" numCol="1" rtlCol="0" anchor="ctr" anchorCtr="0" compatLnSpc="1">
                <a:prstTxWarp prst="textNoShape">
                  <a:avLst/>
                </a:prstTxWarp>
              </a:bodyPr>
              <a:lstStyle/>
              <a:p>
                <a:pPr algn="ctr" fontAlgn="base">
                  <a:spcBef>
                    <a:spcPct val="0"/>
                  </a:spcBef>
                  <a:spcAft>
                    <a:spcPct val="0"/>
                  </a:spcAft>
                </a:pPr>
                <a:r>
                  <a:rPr lang="en-US" sz="1680" b="1" dirty="0">
                    <a:solidFill>
                      <a:prstClr val="white"/>
                    </a:solidFill>
                  </a:rPr>
                  <a:t>2017 North American Utility Vehicle of the Year</a:t>
                </a:r>
              </a:p>
            </p:txBody>
          </p:sp>
          <p:pic>
            <p:nvPicPr>
              <p:cNvPr id="2054" name="Picture 6" descr="Image result for chrysler logo"/>
              <p:cNvPicPr>
                <a:picLocks noChangeAspect="1" noChangeArrowheads="1"/>
              </p:cNvPicPr>
              <p:nvPr/>
            </p:nvPicPr>
            <p:blipFill>
              <a:blip r:embed="rId2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98276" y="6050905"/>
                <a:ext cx="1282424" cy="2755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5" name="Picture 20" descr="http://northamericancaroftheyear.org/site/wp-content/uploads/2016/11/North-American-car-of-the-year-COTY.png"/>
              <p:cNvPicPr>
                <a:picLocks noChangeAspect="1" noChangeArrowheads="1"/>
              </p:cNvPicPr>
              <p:nvPr/>
            </p:nvPicPr>
            <p:blipFill>
              <a:blip r:embed="rId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01443" y="5649338"/>
                <a:ext cx="885789" cy="88578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3" name="Picture 2"/>
              <p:cNvPicPr>
                <a:picLocks noChangeAspect="1"/>
              </p:cNvPicPr>
              <p:nvPr/>
            </p:nvPicPr>
            <p:blipFill rotWithShape="1">
              <a:blip r:embed="rId21"/>
              <a:srcRect l="6538" t="1333" r="8535" b="-1333"/>
              <a:stretch/>
            </p:blipFill>
            <p:spPr>
              <a:xfrm>
                <a:off x="4845159" y="6609852"/>
                <a:ext cx="2019338" cy="1482811"/>
              </a:xfrm>
              <a:prstGeom prst="roundRect">
                <a:avLst>
                  <a:gd name="adj" fmla="val 16667"/>
                </a:avLst>
              </a:prstGeom>
              <a:ln>
                <a:noFill/>
              </a:ln>
              <a:effectLst>
                <a:outerShdw blurRad="76200" dist="38100" dir="7800000" algn="tl" rotWithShape="0">
                  <a:srgbClr val="000000">
                    <a:alpha val="40000"/>
                  </a:srgbClr>
                </a:outerShdw>
              </a:effectLst>
              <a:scene3d>
                <a:camera prst="orthographicFront"/>
                <a:lightRig rig="contrasting" dir="t">
                  <a:rot lat="0" lon="0" rev="4200000"/>
                </a:lightRig>
              </a:scene3d>
              <a:sp3d prstMaterial="plastic">
                <a:contourClr>
                  <a:srgbClr val="969696"/>
                </a:contourClr>
              </a:sp3d>
            </p:spPr>
          </p:pic>
        </p:grpSp>
      </p:grpSp>
      <p:grpSp>
        <p:nvGrpSpPr>
          <p:cNvPr id="24" name="Group 23"/>
          <p:cNvGrpSpPr/>
          <p:nvPr/>
        </p:nvGrpSpPr>
        <p:grpSpPr>
          <a:xfrm>
            <a:off x="3422999" y="1785314"/>
            <a:ext cx="2764942" cy="3306249"/>
            <a:chOff x="2933327" y="1152415"/>
            <a:chExt cx="2764942" cy="3306249"/>
          </a:xfrm>
        </p:grpSpPr>
        <p:sp>
          <p:nvSpPr>
            <p:cNvPr id="98" name="Rounded Rectangle 97"/>
            <p:cNvSpPr/>
            <p:nvPr/>
          </p:nvSpPr>
          <p:spPr>
            <a:xfrm>
              <a:off x="3323816" y="2117861"/>
              <a:ext cx="2320989" cy="234080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/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threePt" dir="t">
                <a:rot lat="0" lon="0" rev="1200000"/>
              </a:lightRig>
            </a:scene3d>
            <a:sp3d/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endParaRPr lang="en-US" sz="4160" kern="0" dirty="0">
                <a:solidFill>
                  <a:sysClr val="window" lastClr="FFFFFF"/>
                </a:solidFill>
              </a:endParaRPr>
            </a:p>
          </p:txBody>
        </p:sp>
        <p:sp>
          <p:nvSpPr>
            <p:cNvPr id="81" name="Rounded Rectangle 80"/>
            <p:cNvSpPr/>
            <p:nvPr/>
          </p:nvSpPr>
          <p:spPr bwMode="auto">
            <a:xfrm>
              <a:off x="3346703" y="1152415"/>
              <a:ext cx="2351566" cy="889297"/>
            </a:xfrm>
            <a:prstGeom prst="roundRect">
              <a:avLst/>
            </a:prstGeom>
            <a:solidFill>
              <a:srgbClr val="0085CA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  <a:scene3d>
              <a:camera prst="orthographicFront">
                <a:rot lat="0" lon="0" rev="0"/>
              </a:camera>
              <a:lightRig rig="contrasting" dir="t">
                <a:rot lat="0" lon="0" rev="7800000"/>
              </a:lightRig>
            </a:scene3d>
            <a:sp3d/>
            <a:extLst/>
          </p:spPr>
          <p:txBody>
            <a:bodyPr vert="horz" wrap="square" lIns="109728" tIns="54864" rIns="109728" bIns="54864" numCol="1" rtlCol="0" anchor="ctr" anchorCtr="0" compatLnSpc="1">
              <a:prstTxWarp prst="textNoShape">
                <a:avLst/>
              </a:prstTxWarp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n-US" sz="1680" b="1" dirty="0">
                  <a:solidFill>
                    <a:prstClr val="white"/>
                  </a:solidFill>
                </a:rPr>
                <a:t>2017 Motor </a:t>
              </a:r>
              <a:r>
                <a:rPr lang="en-US" sz="1680" b="1" i="1" dirty="0">
                  <a:solidFill>
                    <a:prstClr val="white"/>
                  </a:solidFill>
                </a:rPr>
                <a:t>Trend </a:t>
              </a:r>
              <a:r>
                <a:rPr lang="en-US" sz="1680" b="1" dirty="0">
                  <a:solidFill>
                    <a:prstClr val="white"/>
                  </a:solidFill>
                </a:rPr>
                <a:t>Truck of the Year</a:t>
              </a:r>
            </a:p>
          </p:txBody>
        </p:sp>
        <p:pic>
          <p:nvPicPr>
            <p:cNvPr id="2056" name="Picture 8" descr="Image result for motor trend truck of the year 2017 logo"/>
            <p:cNvPicPr>
              <a:picLocks noChangeAspect="1" noChangeArrowheads="1"/>
            </p:cNvPicPr>
            <p:nvPr/>
          </p:nvPicPr>
          <p:blipFill rotWithShape="1"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923" b="28619"/>
            <a:stretch/>
          </p:blipFill>
          <p:spPr bwMode="auto">
            <a:xfrm>
              <a:off x="2933327" y="2122495"/>
              <a:ext cx="1564290" cy="61724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8" name="Picture 10" descr="Image result for ford logo"/>
            <p:cNvPicPr>
              <a:picLocks noChangeAspect="1" noChangeArrowheads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3269" y="2251893"/>
              <a:ext cx="1014358" cy="3774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 rotWithShape="1">
            <a:blip r:embed="rId23"/>
            <a:srcRect l="16377" t="14782" r="10998" b="3667"/>
            <a:stretch/>
          </p:blipFill>
          <p:spPr>
            <a:xfrm>
              <a:off x="3507934" y="2806785"/>
              <a:ext cx="1952752" cy="1472926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contourClr>
                <a:srgbClr val="969696"/>
              </a:contourClr>
            </a:sp3d>
          </p:spPr>
        </p:pic>
      </p:grpSp>
    </p:spTree>
    <p:extLst>
      <p:ext uri="{BB962C8B-B14F-4D97-AF65-F5344CB8AC3E}">
        <p14:creationId xmlns:p14="http://schemas.microsoft.com/office/powerpoint/2010/main" val="12898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/>
          <p:cNvSpPr/>
          <p:nvPr/>
        </p:nvSpPr>
        <p:spPr>
          <a:xfrm>
            <a:off x="416376" y="1375390"/>
            <a:ext cx="6175811" cy="509914"/>
          </a:xfrm>
          <a:prstGeom prst="roundRect">
            <a:avLst/>
          </a:prstGeom>
          <a:solidFill>
            <a:srgbClr val="0085C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sz="2800" b="1" kern="0" dirty="0">
                <a:solidFill>
                  <a:sysClr val="window" lastClr="FFFFFF"/>
                </a:solidFill>
              </a:rPr>
              <a:t>Activity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7230142" y="1375390"/>
            <a:ext cx="7022293" cy="509914"/>
          </a:xfrm>
          <a:prstGeom prst="roundRect">
            <a:avLst/>
          </a:prstGeom>
          <a:solidFill>
            <a:srgbClr val="0085C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914400"/>
            <a:r>
              <a:rPr lang="en-US" sz="2800" b="1" kern="0" dirty="0">
                <a:solidFill>
                  <a:sysClr val="window" lastClr="FFFFFF"/>
                </a:solidFill>
              </a:rPr>
              <a:t>Strategic Rationale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2530078" y="3610697"/>
            <a:ext cx="4088885" cy="685642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85CA"/>
                </a:solidFill>
              </a:rPr>
              <a:t>Business acquisition</a:t>
            </a:r>
            <a:r>
              <a:rPr lang="en-US" sz="2000" dirty="0">
                <a:solidFill>
                  <a:prstClr val="black"/>
                </a:solidFill>
              </a:rPr>
              <a:t> completed December 2016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/>
          <a:srcRect l="790" t="3208" r="851"/>
          <a:stretch/>
        </p:blipFill>
        <p:spPr>
          <a:xfrm>
            <a:off x="623371" y="3554338"/>
            <a:ext cx="1375814" cy="712578"/>
          </a:xfrm>
          <a:prstGeom prst="rect">
            <a:avLst/>
          </a:prstGeom>
          <a:ln w="19050">
            <a:noFill/>
          </a:ln>
        </p:spPr>
      </p:pic>
      <p:sp>
        <p:nvSpPr>
          <p:cNvPr id="21" name="Content Placeholder 5"/>
          <p:cNvSpPr txBox="1">
            <a:spLocks/>
          </p:cNvSpPr>
          <p:nvPr/>
        </p:nvSpPr>
        <p:spPr>
          <a:xfrm>
            <a:off x="7027594" y="3610700"/>
            <a:ext cx="7297197" cy="784629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Secures local supply requirements for Brazilian market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Improves cost structure through vertical integration</a:t>
            </a:r>
            <a:endParaRPr lang="en-US" sz="1301" dirty="0">
              <a:solidFill>
                <a:prstClr val="black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747" b="89943" l="1039" r="100000">
                        <a14:foregroundMark x1="15720" y1="46839" x2="15720" y2="46839"/>
                        <a14:foregroundMark x1="19529" y1="49425" x2="19529" y2="49425"/>
                        <a14:foregroundMark x1="24377" y1="46839" x2="24377" y2="46839"/>
                        <a14:foregroundMark x1="28186" y1="56897" x2="28186" y2="56897"/>
                        <a14:foregroundMark x1="48615" y1="59195" x2="48615" y2="59195"/>
                        <a14:foregroundMark x1="55471" y1="55172" x2="55471" y2="55172"/>
                        <a14:foregroundMark x1="63712" y1="53448" x2="63712" y2="53448"/>
                        <a14:foregroundMark x1="72576" y1="51724" x2="72576" y2="51724"/>
                        <a14:foregroundMark x1="73546" y1="31034" x2="73546" y2="31034"/>
                        <a14:foregroundMark x1="77562" y1="48563" x2="77562" y2="48563"/>
                        <a14:foregroundMark x1="88227" y1="53448" x2="88227" y2="53448"/>
                        <a14:foregroundMark x1="89612" y1="31897" x2="89612" y2="318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16" y="4723273"/>
            <a:ext cx="2083026" cy="502826"/>
          </a:xfrm>
          <a:prstGeom prst="rect">
            <a:avLst/>
          </a:prstGeom>
        </p:spPr>
      </p:pic>
      <p:sp>
        <p:nvSpPr>
          <p:cNvPr id="22" name="Content Placeholder 5"/>
          <p:cNvSpPr txBox="1">
            <a:spLocks/>
          </p:cNvSpPr>
          <p:nvPr/>
        </p:nvSpPr>
        <p:spPr>
          <a:xfrm>
            <a:off x="2530078" y="4677497"/>
            <a:ext cx="4088885" cy="1780170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85CA"/>
                </a:solidFill>
              </a:rPr>
              <a:t>Business acquisition</a:t>
            </a:r>
            <a:r>
              <a:rPr lang="en-US" sz="2000" dirty="0">
                <a:solidFill>
                  <a:prstClr val="black"/>
                </a:solidFill>
              </a:rPr>
              <a:t> completed February 2017</a:t>
            </a:r>
          </a:p>
        </p:txBody>
      </p:sp>
      <p:sp>
        <p:nvSpPr>
          <p:cNvPr id="23" name="Content Placeholder 5"/>
          <p:cNvSpPr txBox="1">
            <a:spLocks/>
          </p:cNvSpPr>
          <p:nvPr/>
        </p:nvSpPr>
        <p:spPr>
          <a:xfrm>
            <a:off x="7027594" y="4677497"/>
            <a:ext cx="7297197" cy="1868890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Doubles Off-Highway Driveline addressable market through technology to enter the tracked vehicle space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Significant opportunity to cross-sell Brevini work enabling applications to existing Dana customer base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Delivers $30M of cost synergies in 18-24 months</a:t>
            </a:r>
            <a:endParaRPr lang="en-US" sz="1301" dirty="0">
              <a:solidFill>
                <a:prstClr val="black"/>
              </a:solidFill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378945" y="3391384"/>
            <a:ext cx="13773730" cy="3189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378945" y="4529197"/>
            <a:ext cx="13773730" cy="3189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378945" y="6370416"/>
            <a:ext cx="13773730" cy="31898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2"/>
          <p:cNvSpPr>
            <a:spLocks noGrp="1"/>
          </p:cNvSpPr>
          <p:nvPr>
            <p:ph type="title"/>
          </p:nvPr>
        </p:nvSpPr>
        <p:spPr>
          <a:xfrm>
            <a:off x="85674" y="285264"/>
            <a:ext cx="11635741" cy="833120"/>
          </a:xfrm>
        </p:spPr>
        <p:txBody>
          <a:bodyPr/>
          <a:lstStyle/>
          <a:p>
            <a:r>
              <a:rPr lang="en-US" dirty="0"/>
              <a:t>Inorganic Growth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4576" y="6570975"/>
            <a:ext cx="1893706" cy="402421"/>
          </a:xfrm>
          <a:prstGeom prst="rect">
            <a:avLst/>
          </a:prstGeom>
        </p:spPr>
      </p:pic>
      <p:sp>
        <p:nvSpPr>
          <p:cNvPr id="34" name="Content Placeholder 5"/>
          <p:cNvSpPr txBox="1">
            <a:spLocks/>
          </p:cNvSpPr>
          <p:nvPr/>
        </p:nvSpPr>
        <p:spPr>
          <a:xfrm>
            <a:off x="2530078" y="6467725"/>
            <a:ext cx="4088885" cy="685642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85CA"/>
                </a:solidFill>
              </a:rPr>
              <a:t>Business acquisition</a:t>
            </a:r>
            <a:r>
              <a:rPr lang="en-US" sz="2000" dirty="0">
                <a:solidFill>
                  <a:prstClr val="black"/>
                </a:solidFill>
              </a:rPr>
              <a:t> completed March 2017</a:t>
            </a:r>
          </a:p>
        </p:txBody>
      </p:sp>
      <p:sp>
        <p:nvSpPr>
          <p:cNvPr id="35" name="Content Placeholder 5"/>
          <p:cNvSpPr txBox="1">
            <a:spLocks/>
          </p:cNvSpPr>
          <p:nvPr/>
        </p:nvSpPr>
        <p:spPr>
          <a:xfrm>
            <a:off x="7027594" y="6467725"/>
            <a:ext cx="7297197" cy="902362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Strengthens Dana’s global supply chain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Provides Dana with access to proprietary manufacturing processes and patents 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3099" y="2044299"/>
            <a:ext cx="2437299" cy="705469"/>
          </a:xfrm>
          <a:prstGeom prst="rect">
            <a:avLst/>
          </a:prstGeom>
        </p:spPr>
      </p:pic>
      <p:sp>
        <p:nvSpPr>
          <p:cNvPr id="38" name="Content Placeholder 5"/>
          <p:cNvSpPr txBox="1">
            <a:spLocks/>
          </p:cNvSpPr>
          <p:nvPr/>
        </p:nvSpPr>
        <p:spPr>
          <a:xfrm>
            <a:off x="2530078" y="2142310"/>
            <a:ext cx="4088885" cy="685642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anose="05000000000000000000" pitchFamily="2" charset="2"/>
              <a:buChar char="§"/>
            </a:pPr>
            <a:r>
              <a:rPr lang="en-US" sz="2000" b="1" dirty="0">
                <a:solidFill>
                  <a:srgbClr val="0085CA"/>
                </a:solidFill>
              </a:rPr>
              <a:t>Business acquisition</a:t>
            </a:r>
            <a:r>
              <a:rPr lang="en-US" sz="2000" dirty="0">
                <a:solidFill>
                  <a:prstClr val="black"/>
                </a:solidFill>
              </a:rPr>
              <a:t> completed February 2016</a:t>
            </a:r>
          </a:p>
        </p:txBody>
      </p:sp>
      <p:sp>
        <p:nvSpPr>
          <p:cNvPr id="39" name="Content Placeholder 5"/>
          <p:cNvSpPr txBox="1">
            <a:spLocks/>
          </p:cNvSpPr>
          <p:nvPr/>
        </p:nvSpPr>
        <p:spPr>
          <a:xfrm>
            <a:off x="7027594" y="2032881"/>
            <a:ext cx="7297197" cy="784629"/>
          </a:xfrm>
          <a:prstGeom prst="rect">
            <a:avLst/>
          </a:prstGeom>
        </p:spPr>
        <p:txBody>
          <a:bodyPr/>
          <a:lstStyle>
            <a:lvl1pPr marL="400050" indent="-400050" algn="l" defTabSz="1306220" rtl="0" eaLnBrk="1" latinLnBrk="0" hangingPunct="1">
              <a:lnSpc>
                <a:spcPct val="90000"/>
              </a:lnSpc>
              <a:spcBef>
                <a:spcPts val="1500"/>
              </a:spcBef>
              <a:buClr>
                <a:srgbClr val="0085CA"/>
              </a:buClr>
              <a:buSzPct val="100000"/>
              <a:buFontTx/>
              <a:buBlip>
                <a:blip r:embed="rId2"/>
              </a:buBlip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2625" indent="-282575" algn="l" defTabSz="130622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6788" indent="-284163" algn="l" defTabSz="130622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98563" indent="-231775" algn="l" defTabSz="1306220" rtl="0" eaLnBrk="1" latinLnBrk="0" hangingPunct="1">
              <a:lnSpc>
                <a:spcPct val="90000"/>
              </a:lnSpc>
              <a:spcBef>
                <a:spcPts val="3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6363" indent="-177800" algn="l" defTabSz="1306220" rtl="0" eaLnBrk="1" latinLnBrk="0" hangingPunct="1">
              <a:lnSpc>
                <a:spcPct val="90000"/>
              </a:lnSpc>
              <a:spcBef>
                <a:spcPts val="200"/>
              </a:spcBef>
              <a:buClr>
                <a:schemeClr val="tx1"/>
              </a:buClr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Increases penetration in North American aftermarket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Opens new commercial channels for Dana</a:t>
            </a:r>
          </a:p>
          <a:p>
            <a:pPr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en-US" sz="2000" dirty="0">
                <a:solidFill>
                  <a:prstClr val="black"/>
                </a:solidFill>
              </a:rPr>
              <a:t>Enhances key data management and cataloging capabilities</a:t>
            </a:r>
            <a:endParaRPr lang="en-US" sz="130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25805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09194" y="2176083"/>
            <a:ext cx="2996242" cy="4377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Why Dana?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240" y="3038400"/>
            <a:ext cx="6959600" cy="2749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98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epthandBreadth_Bkgd.jpg"/>
          <p:cNvPicPr>
            <a:picLocks noChangeAspect="1"/>
          </p:cNvPicPr>
          <p:nvPr/>
        </p:nvPicPr>
        <p:blipFill rotWithShape="1">
          <a:blip r:embed="rId3"/>
          <a:srcRect t="1036" b="17054"/>
          <a:stretch/>
        </p:blipFill>
        <p:spPr>
          <a:xfrm>
            <a:off x="0" y="1249681"/>
            <a:ext cx="14630400" cy="6725920"/>
          </a:xfrm>
          <a:prstGeom prst="rect">
            <a:avLst/>
          </a:prstGeom>
        </p:spPr>
      </p:pic>
      <p:pic>
        <p:nvPicPr>
          <p:cNvPr id="3078" name="Picture 6" descr="http://az726000.vo.msecnd.net/products/USA/MM/2016/BOATENGINE/FOURSTROKE/175_VERADO_20_IN/50/PHANTOM_BLACK/2000000001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95868" y="3953078"/>
            <a:ext cx="1567793" cy="160340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Market Reach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2933" y="3062574"/>
            <a:ext cx="1766870" cy="16665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2" name="Picture 4" descr="Spicer CTIS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8710372" y="3146772"/>
            <a:ext cx="1662669" cy="1552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2011540" y="3211879"/>
            <a:ext cx="2039198" cy="1891083"/>
            <a:chOff x="10643277" y="3121835"/>
            <a:chExt cx="1942568" cy="1801472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5951" y="3121835"/>
              <a:ext cx="1909894" cy="1801472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</p:spPr>
        </p:pic>
        <p:pic>
          <p:nvPicPr>
            <p:cNvPr id="2054" name="Picture 6" descr="The 552 Ice Resurfacer"/>
            <p:cNvPicPr>
              <a:picLocks noChangeAspect="1" noChangeArrowheads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643277" y="3403727"/>
              <a:ext cx="1926214" cy="132083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11750" y="4519790"/>
            <a:ext cx="1872065" cy="15600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2" name="Picture 2" descr="Dana Commercial Vehicle Fire Rescue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571668" y="2555890"/>
            <a:ext cx="3199865" cy="10919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607"/>
          <a:stretch/>
        </p:blipFill>
        <p:spPr>
          <a:xfrm>
            <a:off x="4571261" y="4840730"/>
            <a:ext cx="2197071" cy="294062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49" name="Picture 204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416" y="5445805"/>
            <a:ext cx="2323177" cy="154878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grpSp>
        <p:nvGrpSpPr>
          <p:cNvPr id="10" name="Group 9"/>
          <p:cNvGrpSpPr/>
          <p:nvPr/>
        </p:nvGrpSpPr>
        <p:grpSpPr>
          <a:xfrm>
            <a:off x="10332423" y="1967656"/>
            <a:ext cx="2474647" cy="1376180"/>
            <a:chOff x="6077703" y="1962125"/>
            <a:chExt cx="2040033" cy="1134484"/>
          </a:xfrm>
        </p:grpSpPr>
        <p:sp>
          <p:nvSpPr>
            <p:cNvPr id="4" name="Rectangle 3"/>
            <p:cNvSpPr/>
            <p:nvPr/>
          </p:nvSpPr>
          <p:spPr>
            <a:xfrm>
              <a:off x="6077703" y="1962125"/>
              <a:ext cx="2040033" cy="1134484"/>
            </a:xfrm>
            <a:prstGeom prst="rect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/>
              <a:endParaRPr lang="en-US" sz="4160" kern="0" dirty="0">
                <a:solidFill>
                  <a:sysClr val="window" lastClr="FFFFFF"/>
                </a:solidFill>
              </a:endParaRPr>
            </a:p>
          </p:txBody>
        </p:sp>
        <p:pic>
          <p:nvPicPr>
            <p:cNvPr id="3076" name="Picture 4" descr="http://polaris.hs.llnwd.net/o40/sno/2016/img/responsive/choose-models/800-rush-pro-x.png"/>
            <p:cNvPicPr>
              <a:picLocks noChangeAspect="1" noChangeArrowheads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077703" y="1968544"/>
              <a:ext cx="2040033" cy="1116747"/>
            </a:xfrm>
            <a:prstGeom prst="rect">
              <a:avLst/>
            </a:prstGeom>
            <a:ln>
              <a:noFill/>
            </a:ln>
            <a:effectLst>
              <a:outerShdw blurRad="190500" algn="tl" rotWithShape="0">
                <a:srgbClr val="000000">
                  <a:alpha val="7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1" name="Picture 3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9268" y="3862747"/>
            <a:ext cx="1918084" cy="12704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28" name="Picture 4" descr="http://www.dana-lib.com/ShowImage.ashx?id=4113&amp;fftid=4&amp;fp=/VariCar_Austin0943.jpg&amp;width=1024&amp;height=690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75607" y="2808307"/>
            <a:ext cx="2081498" cy="14039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65560" y="1742511"/>
            <a:ext cx="1802874" cy="15308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50" name="Picture 2" descr="See this hydraulic-hybrid innovation. "/>
          <p:cNvPicPr>
            <a:picLocks noChangeAspect="1" noChangeArrowheads="1"/>
          </p:cNvPicPr>
          <p:nvPr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829646" y="4944037"/>
            <a:ext cx="2735104" cy="17591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" name="Picture 204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9896" y="6325064"/>
            <a:ext cx="2265630" cy="15059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04442317"/>
      </p:ext>
    </p:extLst>
  </p:cSld>
  <p:clrMapOvr>
    <a:masterClrMapping/>
  </p:clrMapOvr>
  <p:transition advClick="0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351831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F:\InvestorDay_Frame7final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84"/>
          <a:stretch/>
        </p:blipFill>
        <p:spPr bwMode="auto">
          <a:xfrm>
            <a:off x="0" y="0"/>
            <a:ext cx="14630400" cy="793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ontent Placeholder 5"/>
          <p:cNvSpPr txBox="1">
            <a:spLocks/>
          </p:cNvSpPr>
          <p:nvPr/>
        </p:nvSpPr>
        <p:spPr>
          <a:xfrm>
            <a:off x="704088" y="1687461"/>
            <a:ext cx="7579359" cy="6247171"/>
          </a:xfrm>
          <a:prstGeom prst="rect">
            <a:avLst/>
          </a:prstGeom>
        </p:spPr>
        <p:txBody>
          <a:bodyPr/>
          <a:lstStyle>
            <a:lvl1pPr marL="489833" indent="-489833" algn="l" defTabSz="1306220" rtl="0" eaLnBrk="1" latinLnBrk="0" hangingPunct="1">
              <a:spcBef>
                <a:spcPts val="1300"/>
              </a:spcBef>
              <a:buSzPct val="85000"/>
              <a:buFontTx/>
              <a:buBlip>
                <a:blip r:embed="rId3"/>
              </a:buBlip>
              <a:defRPr sz="3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98513" indent="-284163" algn="l" defTabSz="1306220" rtl="0" eaLnBrk="1" latinLnBrk="0" hangingPunct="1">
              <a:spcBef>
                <a:spcPts val="600"/>
              </a:spcBef>
              <a:buFont typeface="GM Sans Regular" panose="02000503000000000004" pitchFamily="2" charset="0"/>
              <a:buChar char="–"/>
              <a:defRPr sz="3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30288" indent="-231775" algn="l" defTabSz="1306220" rtl="0" eaLnBrk="1" latinLnBrk="0" hangingPunct="1">
              <a:spcBef>
                <a:spcPts val="500"/>
              </a:spcBef>
              <a:buFont typeface="GM Sans Regular" panose="02000503000000000004" pitchFamily="2" charset="0"/>
              <a:buChar char="–"/>
              <a:defRPr sz="2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475" indent="-230188" algn="l" defTabSz="1306220" rtl="0" eaLnBrk="1" latinLnBrk="0" hangingPunct="1">
              <a:spcBef>
                <a:spcPts val="300"/>
              </a:spcBef>
              <a:buFont typeface="GM Sans Regular" panose="02000503000000000004" pitchFamily="2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482725" indent="-222250" algn="l" defTabSz="1306220" rtl="0" eaLnBrk="1" latinLnBrk="0" hangingPunct="1">
              <a:spcBef>
                <a:spcPts val="200"/>
              </a:spcBef>
              <a:buFont typeface="GM Sans Regular" panose="02000503000000000004" pitchFamily="2" charset="0"/>
              <a:buChar char="–"/>
              <a:defRPr sz="1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210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245216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9832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551437" indent="-326555" algn="l" defTabSz="130622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6000"/>
              </a:lnSpc>
              <a:buNone/>
            </a:pPr>
            <a:r>
              <a:rPr lang="en-US" sz="4000" dirty="0"/>
              <a:t>To be the global technology leader in efficient power conveyance and energy management solutions that enable our customers to achieve their sustainability objectives.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Vision Statement</a:t>
            </a:r>
          </a:p>
        </p:txBody>
      </p:sp>
    </p:spTree>
    <p:extLst>
      <p:ext uri="{BB962C8B-B14F-4D97-AF65-F5344CB8AC3E}">
        <p14:creationId xmlns:p14="http://schemas.microsoft.com/office/powerpoint/2010/main" val="3834330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ja-JP" dirty="0">
                <a:ea typeface="ＭＳ Ｐゴシック" pitchFamily="34" charset="-128"/>
              </a:rPr>
              <a:t>Leadership Team</a:t>
            </a:r>
          </a:p>
        </p:txBody>
      </p:sp>
      <p:sp>
        <p:nvSpPr>
          <p:cNvPr id="5167" name="Text Box 23"/>
          <p:cNvSpPr txBox="1">
            <a:spLocks noChangeArrowheads="1"/>
          </p:cNvSpPr>
          <p:nvPr/>
        </p:nvSpPr>
        <p:spPr bwMode="auto">
          <a:xfrm>
            <a:off x="5687641" y="3456865"/>
            <a:ext cx="1314675" cy="366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Dwayne Matthews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President,</a:t>
            </a:r>
            <a:br>
              <a:rPr lang="en-US" altLang="ja-JP" sz="960" b="1" dirty="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Power Technologies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Customer Centricity</a:t>
            </a:r>
          </a:p>
          <a:p>
            <a:pPr algn="ctr">
              <a:lnSpc>
                <a:spcPct val="80000"/>
              </a:lnSpc>
            </a:pPr>
            <a:endParaRPr lang="en-US" altLang="ja-JP" sz="1080" i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59" name="Text Box 23"/>
          <p:cNvSpPr txBox="1">
            <a:spLocks noChangeArrowheads="1"/>
          </p:cNvSpPr>
          <p:nvPr/>
        </p:nvSpPr>
        <p:spPr bwMode="auto">
          <a:xfrm>
            <a:off x="9828071" y="3385998"/>
            <a:ext cx="2372770" cy="634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/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George </a:t>
            </a:r>
            <a:r>
              <a:rPr lang="en-US" altLang="ja-JP" sz="1080" b="1" dirty="0" err="1">
                <a:solidFill>
                  <a:prstClr val="black"/>
                </a:solidFill>
                <a:cs typeface="Arial" pitchFamily="34" charset="0"/>
              </a:rPr>
              <a:t>Constand</a:t>
            </a:r>
            <a:b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Chief Technical Officer 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Core Product/Industrial/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Manufacturing Engineering</a:t>
            </a:r>
          </a:p>
        </p:txBody>
      </p:sp>
      <p:sp>
        <p:nvSpPr>
          <p:cNvPr id="5151" name="Rectangle 48"/>
          <p:cNvSpPr>
            <a:spLocks noChangeArrowheads="1"/>
          </p:cNvSpPr>
          <p:nvPr/>
        </p:nvSpPr>
        <p:spPr bwMode="auto">
          <a:xfrm>
            <a:off x="807711" y="1315755"/>
            <a:ext cx="2515549" cy="6520615"/>
          </a:xfrm>
          <a:prstGeom prst="rect">
            <a:avLst/>
          </a:prstGeom>
          <a:solidFill>
            <a:srgbClr val="0085CA"/>
          </a:solidFill>
          <a:ln w="9525">
            <a:noFill/>
            <a:miter lim="800000"/>
            <a:headEnd/>
            <a:tailEnd/>
          </a:ln>
          <a:effectLst>
            <a:outerShdw blurRad="107950" dist="12700" dir="5400000" algn="ctr">
              <a:srgbClr val="000000"/>
            </a:outerShdw>
          </a:effectLst>
        </p:spPr>
        <p:txBody>
          <a:bodyPr wrap="none" anchor="ctr"/>
          <a:lstStyle/>
          <a:p>
            <a:pPr eaLnBrk="0" hangingPunct="0">
              <a:spcBef>
                <a:spcPct val="80000"/>
              </a:spcBef>
              <a:buClr>
                <a:srgbClr val="002E63"/>
              </a:buClr>
              <a:buFont typeface="Wingdings 2" pitchFamily="18" charset="2"/>
              <a:buNone/>
            </a:pPr>
            <a:endParaRPr lang="ja-JP" altLang="ja-JP" sz="3360" b="1">
              <a:solidFill>
                <a:srgbClr val="000000"/>
              </a:solidFill>
              <a:cs typeface="Arial" pitchFamily="34" charset="0"/>
            </a:endParaRPr>
          </a:p>
        </p:txBody>
      </p:sp>
      <p:sp>
        <p:nvSpPr>
          <p:cNvPr id="5154" name="Text Box 51"/>
          <p:cNvSpPr txBox="1">
            <a:spLocks noChangeArrowheads="1"/>
          </p:cNvSpPr>
          <p:nvPr/>
        </p:nvSpPr>
        <p:spPr bwMode="auto">
          <a:xfrm>
            <a:off x="1441116" y="1580814"/>
            <a:ext cx="1248739" cy="40254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ctr"/>
            <a:r>
              <a:rPr lang="en-US" sz="1080" b="1" dirty="0">
                <a:solidFill>
                  <a:prstClr val="white"/>
                </a:solidFill>
              </a:rPr>
              <a:t>Jim Kamsickas</a:t>
            </a:r>
          </a:p>
          <a:p>
            <a:pPr algn="ctr">
              <a:lnSpc>
                <a:spcPct val="80000"/>
              </a:lnSpc>
            </a:pPr>
            <a:r>
              <a:rPr lang="en-US" altLang="ja-JP" sz="960" i="1" dirty="0">
                <a:solidFill>
                  <a:prstClr val="white"/>
                </a:solidFill>
                <a:cs typeface="Arial" pitchFamily="34" charset="0"/>
              </a:rPr>
              <a:t>President &amp; </a:t>
            </a:r>
          </a:p>
          <a:p>
            <a:pPr algn="ctr">
              <a:lnSpc>
                <a:spcPct val="80000"/>
              </a:lnSpc>
            </a:pPr>
            <a:r>
              <a:rPr lang="en-US" altLang="ja-JP" sz="960" i="1" dirty="0">
                <a:solidFill>
                  <a:prstClr val="white"/>
                </a:solidFill>
                <a:cs typeface="Arial" pitchFamily="34" charset="0"/>
              </a:rPr>
              <a:t>Chief Executive Officer</a:t>
            </a:r>
          </a:p>
        </p:txBody>
      </p:sp>
      <p:sp>
        <p:nvSpPr>
          <p:cNvPr id="5147" name="Text Box 44"/>
          <p:cNvSpPr txBox="1">
            <a:spLocks noChangeArrowheads="1"/>
          </p:cNvSpPr>
          <p:nvPr/>
        </p:nvSpPr>
        <p:spPr bwMode="auto">
          <a:xfrm>
            <a:off x="8023915" y="5846247"/>
            <a:ext cx="1583310" cy="72391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Jonathan Collins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EVP and CFO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Business Development/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Facilities and Real Estate</a:t>
            </a:r>
          </a:p>
          <a:p>
            <a:pPr algn="ctr"/>
            <a:endParaRPr lang="en-US" altLang="ja-JP" sz="960" i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5148" name="Text Box 45"/>
          <p:cNvSpPr txBox="1">
            <a:spLocks noChangeArrowheads="1"/>
          </p:cNvSpPr>
          <p:nvPr/>
        </p:nvSpPr>
        <p:spPr bwMode="auto">
          <a:xfrm>
            <a:off x="10050493" y="5847872"/>
            <a:ext cx="1854045" cy="5761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Mariya Trickett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SVP, Human Resources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Safety and Employee Engagement</a:t>
            </a:r>
          </a:p>
        </p:txBody>
      </p:sp>
      <p:sp>
        <p:nvSpPr>
          <p:cNvPr id="5165" name="Text Box 37"/>
          <p:cNvSpPr txBox="1">
            <a:spLocks noChangeArrowheads="1"/>
          </p:cNvSpPr>
          <p:nvPr/>
        </p:nvSpPr>
        <p:spPr bwMode="auto">
          <a:xfrm>
            <a:off x="7764725" y="3369980"/>
            <a:ext cx="2101690" cy="529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/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Doug Liedberg</a:t>
            </a:r>
            <a:b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</a:br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Senior Vice President,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General Counsel &amp; Secretary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Communications</a:t>
            </a:r>
          </a:p>
        </p:txBody>
      </p:sp>
      <p:sp>
        <p:nvSpPr>
          <p:cNvPr id="5169" name="Text Box 20"/>
          <p:cNvSpPr txBox="1">
            <a:spLocks noChangeArrowheads="1"/>
          </p:cNvSpPr>
          <p:nvPr/>
        </p:nvSpPr>
        <p:spPr bwMode="auto">
          <a:xfrm>
            <a:off x="3586407" y="5889535"/>
            <a:ext cx="1895288" cy="9730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/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Mark Wallace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EVP and President,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Commercial Vehicle Driveline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Operational Excellence, 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Heavy Manufacturing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and Aftermarket</a:t>
            </a:r>
          </a:p>
        </p:txBody>
      </p:sp>
      <p:sp>
        <p:nvSpPr>
          <p:cNvPr id="45" name="Text Box 7"/>
          <p:cNvSpPr txBox="1">
            <a:spLocks noChangeArrowheads="1"/>
          </p:cNvSpPr>
          <p:nvPr/>
        </p:nvSpPr>
        <p:spPr bwMode="auto">
          <a:xfrm>
            <a:off x="10013289" y="1715613"/>
            <a:ext cx="1928453" cy="328988"/>
          </a:xfrm>
          <a:prstGeom prst="roundRect">
            <a:avLst/>
          </a:prstGeom>
          <a:solidFill>
            <a:srgbClr val="0085CA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 anchorCtr="0">
            <a:no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</a:rPr>
              <a:t>Engineering</a:t>
            </a:r>
          </a:p>
        </p:txBody>
      </p:sp>
      <p:sp>
        <p:nvSpPr>
          <p:cNvPr id="57" name="Text Box 23"/>
          <p:cNvSpPr txBox="1">
            <a:spLocks noChangeArrowheads="1"/>
          </p:cNvSpPr>
          <p:nvPr/>
        </p:nvSpPr>
        <p:spPr bwMode="auto">
          <a:xfrm>
            <a:off x="5759033" y="5950496"/>
            <a:ext cx="1142926" cy="104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Aziz Aghili</a:t>
            </a:r>
          </a:p>
          <a:p>
            <a:pPr algn="ctr"/>
            <a:r>
              <a:rPr lang="en-US" sz="960" i="1" dirty="0">
                <a:solidFill>
                  <a:prstClr val="black"/>
                </a:solidFill>
              </a:rPr>
              <a:t>President,</a:t>
            </a:r>
          </a:p>
          <a:p>
            <a:pPr algn="ctr"/>
            <a:r>
              <a:rPr lang="en-US" sz="960" i="1" dirty="0">
                <a:solidFill>
                  <a:prstClr val="black"/>
                </a:solidFill>
              </a:rPr>
              <a:t>Off-Highway Drive and</a:t>
            </a:r>
          </a:p>
          <a:p>
            <a:pPr algn="ctr"/>
            <a:r>
              <a:rPr lang="en-US" sz="960" i="1" dirty="0">
                <a:solidFill>
                  <a:prstClr val="black"/>
                </a:solidFill>
              </a:rPr>
              <a:t>Motion Technologies 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Brevini Integration</a:t>
            </a:r>
          </a:p>
          <a:p>
            <a:pPr algn="ctr">
              <a:lnSpc>
                <a:spcPct val="80000"/>
              </a:lnSpc>
            </a:pPr>
            <a:endParaRPr lang="en-US" sz="960" i="1" dirty="0">
              <a:solidFill>
                <a:prstClr val="black"/>
              </a:solidFill>
            </a:endParaRPr>
          </a:p>
        </p:txBody>
      </p:sp>
      <p:sp>
        <p:nvSpPr>
          <p:cNvPr id="5173" name="Text Box 14"/>
          <p:cNvSpPr txBox="1">
            <a:spLocks noChangeArrowheads="1"/>
          </p:cNvSpPr>
          <p:nvPr/>
        </p:nvSpPr>
        <p:spPr bwMode="auto">
          <a:xfrm>
            <a:off x="4068483" y="3456866"/>
            <a:ext cx="960104" cy="467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/>
          <a:lstStyle/>
          <a:p>
            <a:pPr algn="ctr">
              <a:lnSpc>
                <a:spcPct val="80000"/>
              </a:lnSpc>
            </a:pPr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Bob Pyle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President,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Light Vehicle Driveline 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Electrification and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Hybridization</a:t>
            </a:r>
          </a:p>
          <a:p>
            <a:pPr algn="ctr">
              <a:lnSpc>
                <a:spcPct val="80000"/>
              </a:lnSpc>
            </a:pPr>
            <a:endParaRPr lang="en-US" altLang="ja-JP" sz="960" i="1" dirty="0">
              <a:solidFill>
                <a:prstClr val="black"/>
              </a:solidFill>
              <a:cs typeface="Arial" pitchFamily="34" charset="0"/>
            </a:endParaRPr>
          </a:p>
          <a:p>
            <a:pPr algn="ctr">
              <a:lnSpc>
                <a:spcPct val="80000"/>
              </a:lnSpc>
            </a:pPr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 </a:t>
            </a:r>
          </a:p>
        </p:txBody>
      </p:sp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3608723" y="1715417"/>
            <a:ext cx="3774911" cy="329184"/>
          </a:xfrm>
          <a:prstGeom prst="roundRect">
            <a:avLst/>
          </a:prstGeom>
          <a:solidFill>
            <a:srgbClr val="0085CA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 anchorCtr="0">
            <a:noAutofit/>
          </a:bodyPr>
          <a:lstStyle/>
          <a:p>
            <a:pPr algn="ctr"/>
            <a:r>
              <a:rPr lang="en-US" altLang="ja-JP" sz="1600" b="1" dirty="0">
                <a:solidFill>
                  <a:schemeClr val="bg1"/>
                </a:solidFill>
              </a:rPr>
              <a:t>Business Units</a:t>
            </a:r>
          </a:p>
        </p:txBody>
      </p:sp>
      <p:sp>
        <p:nvSpPr>
          <p:cNvPr id="27" name="Text Box 45"/>
          <p:cNvSpPr txBox="1">
            <a:spLocks noChangeArrowheads="1"/>
          </p:cNvSpPr>
          <p:nvPr/>
        </p:nvSpPr>
        <p:spPr bwMode="auto">
          <a:xfrm>
            <a:off x="11955290" y="3392390"/>
            <a:ext cx="2300101" cy="57618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Craig Price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Vice President 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Purchasing</a:t>
            </a:r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and </a:t>
            </a:r>
            <a:b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</a:br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Supplier Development</a:t>
            </a:r>
          </a:p>
        </p:txBody>
      </p:sp>
      <p:sp>
        <p:nvSpPr>
          <p:cNvPr id="28" name="Text Box 45"/>
          <p:cNvSpPr txBox="1">
            <a:spLocks noChangeArrowheads="1"/>
          </p:cNvSpPr>
          <p:nvPr/>
        </p:nvSpPr>
        <p:spPr bwMode="auto">
          <a:xfrm>
            <a:off x="12302459" y="5828874"/>
            <a:ext cx="1605762" cy="4284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altLang="ja-JP" sz="1080" b="1" dirty="0">
                <a:solidFill>
                  <a:prstClr val="black"/>
                </a:solidFill>
                <a:cs typeface="Arial" pitchFamily="34" charset="0"/>
              </a:rPr>
              <a:t>Antonio Valencia</a:t>
            </a:r>
          </a:p>
          <a:p>
            <a:pPr algn="ctr"/>
            <a:r>
              <a:rPr lang="en-US" altLang="ja-JP" sz="960" i="1" dirty="0">
                <a:solidFill>
                  <a:prstClr val="black"/>
                </a:solidFill>
                <a:cs typeface="Arial" pitchFamily="34" charset="0"/>
              </a:rPr>
              <a:t>Senior Vice President </a:t>
            </a:r>
          </a:p>
          <a:p>
            <a:pPr algn="ctr"/>
            <a:r>
              <a:rPr lang="en-US" altLang="ja-JP" sz="960" b="1" i="1" dirty="0">
                <a:solidFill>
                  <a:srgbClr val="073E87"/>
                </a:solidFill>
                <a:cs typeface="Arial" pitchFamily="34" charset="0"/>
              </a:rPr>
              <a:t>China and Australia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1" r="8069"/>
          <a:stretch/>
        </p:blipFill>
        <p:spPr bwMode="auto">
          <a:xfrm>
            <a:off x="4007007" y="2168403"/>
            <a:ext cx="1083053" cy="11538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9"/>
          <p:cNvPicPr preferRelativeResize="0">
            <a:picLocks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422" y="4607348"/>
            <a:ext cx="1121254" cy="115422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" name="Picture 32"/>
          <p:cNvPicPr preferRelativeResize="0"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3" t="2773" r="187" b="7118"/>
          <a:stretch/>
        </p:blipFill>
        <p:spPr bwMode="auto">
          <a:xfrm>
            <a:off x="8229309" y="4607348"/>
            <a:ext cx="1172521" cy="112385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35"/>
          <p:cNvPicPr>
            <a:picLocks noChangeAspect="1"/>
          </p:cNvPicPr>
          <p:nvPr/>
        </p:nvPicPr>
        <p:blipFill rotWithShape="1">
          <a:blip r:embed="rId6"/>
          <a:srcRect l="4081" t="3552" r="2992" b="3743"/>
          <a:stretch/>
        </p:blipFill>
        <p:spPr>
          <a:xfrm>
            <a:off x="10425227" y="4607348"/>
            <a:ext cx="1104576" cy="1154653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7"/>
          <a:srcRect l="13082" t="5110" r="4827" b="10102"/>
          <a:stretch/>
        </p:blipFill>
        <p:spPr>
          <a:xfrm>
            <a:off x="12538144" y="2172393"/>
            <a:ext cx="1134392" cy="1131450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2" name="Text Box 7"/>
          <p:cNvSpPr txBox="1">
            <a:spLocks noChangeArrowheads="1"/>
          </p:cNvSpPr>
          <p:nvPr/>
        </p:nvSpPr>
        <p:spPr bwMode="auto">
          <a:xfrm>
            <a:off x="7859678" y="1713737"/>
            <a:ext cx="1911785" cy="330864"/>
          </a:xfrm>
          <a:prstGeom prst="roundRect">
            <a:avLst/>
          </a:prstGeom>
          <a:solidFill>
            <a:srgbClr val="0085CA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 anchorCtr="0">
            <a:no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00"/>
                </a:solidFill>
                <a:ea typeface="ＭＳ Ｐゴシック" pitchFamily="34" charset="-128"/>
              </a:defRPr>
            </a:lvl1pPr>
          </a:lstStyle>
          <a:p>
            <a:r>
              <a:rPr lang="en-US" altLang="ja-JP" sz="1600" dirty="0">
                <a:solidFill>
                  <a:schemeClr val="bg1"/>
                </a:solidFill>
              </a:rPr>
              <a:t>Legal</a:t>
            </a:r>
          </a:p>
        </p:txBody>
      </p:sp>
      <p:sp>
        <p:nvSpPr>
          <p:cNvPr id="53" name="Text Box 7"/>
          <p:cNvSpPr txBox="1">
            <a:spLocks noChangeArrowheads="1"/>
          </p:cNvSpPr>
          <p:nvPr/>
        </p:nvSpPr>
        <p:spPr bwMode="auto">
          <a:xfrm>
            <a:off x="7859677" y="4180956"/>
            <a:ext cx="1911786" cy="330864"/>
          </a:xfrm>
          <a:prstGeom prst="roundRect">
            <a:avLst/>
          </a:prstGeom>
          <a:solidFill>
            <a:srgbClr val="0085CA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 anchorCtr="0">
            <a:noAutofit/>
          </a:bodyPr>
          <a:lstStyle>
            <a:defPPr>
              <a:defRPr lang="en-US"/>
            </a:defPPr>
            <a:lvl1pPr algn="ctr">
              <a:defRPr sz="1050" b="1">
                <a:solidFill>
                  <a:srgbClr val="000000"/>
                </a:solidFill>
                <a:ea typeface="ＭＳ Ｐゴシック" pitchFamily="34" charset="-128"/>
              </a:defRPr>
            </a:lvl1pPr>
          </a:lstStyle>
          <a:p>
            <a:r>
              <a:rPr lang="en-US" altLang="ja-JP" sz="1600" dirty="0">
                <a:solidFill>
                  <a:schemeClr val="bg1"/>
                </a:solidFill>
              </a:rPr>
              <a:t>Finance</a:t>
            </a:r>
          </a:p>
        </p:txBody>
      </p:sp>
      <p:sp>
        <p:nvSpPr>
          <p:cNvPr id="54" name="Text Box 7"/>
          <p:cNvSpPr txBox="1">
            <a:spLocks noChangeArrowheads="1"/>
          </p:cNvSpPr>
          <p:nvPr/>
        </p:nvSpPr>
        <p:spPr bwMode="auto">
          <a:xfrm>
            <a:off x="10016640" y="4182830"/>
            <a:ext cx="1921750" cy="328990"/>
          </a:xfrm>
          <a:prstGeom prst="roundRect">
            <a:avLst/>
          </a:prstGeom>
          <a:solidFill>
            <a:srgbClr val="0085CA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 anchorCtr="0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rgbClr val="000000"/>
                </a:solidFill>
                <a:ea typeface="ＭＳ Ｐゴシック" pitchFamily="34" charset="-128"/>
              </a:defRPr>
            </a:lvl1pPr>
          </a:lstStyle>
          <a:p>
            <a:r>
              <a:rPr lang="en-US" altLang="ja-JP" sz="1600" dirty="0">
                <a:solidFill>
                  <a:schemeClr val="bg1"/>
                </a:solidFill>
              </a:rPr>
              <a:t>Human Resources</a:t>
            </a:r>
          </a:p>
        </p:txBody>
      </p: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12149448" y="4180956"/>
            <a:ext cx="1911785" cy="330864"/>
          </a:xfrm>
          <a:prstGeom prst="roundRect">
            <a:avLst/>
          </a:prstGeom>
          <a:solidFill>
            <a:srgbClr val="0085CA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 anchorCtr="0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rgbClr val="000000"/>
                </a:solidFill>
                <a:ea typeface="ＭＳ Ｐゴシック" pitchFamily="34" charset="-128"/>
              </a:defRPr>
            </a:lvl1pPr>
          </a:lstStyle>
          <a:p>
            <a:r>
              <a:rPr lang="en-US" altLang="ja-JP" sz="1600" dirty="0">
                <a:solidFill>
                  <a:schemeClr val="bg1"/>
                </a:solidFill>
              </a:rPr>
              <a:t>China</a:t>
            </a:r>
          </a:p>
        </p:txBody>
      </p: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12149448" y="1713737"/>
            <a:ext cx="1911785" cy="330864"/>
          </a:xfrm>
          <a:prstGeom prst="roundRect">
            <a:avLst/>
          </a:prstGeom>
          <a:solidFill>
            <a:srgbClr val="0085CA"/>
          </a:solidFill>
          <a:ln>
            <a:noFill/>
            <a:headEnd/>
            <a:tailEnd/>
          </a:ln>
          <a:effectLst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 anchorCtr="0">
            <a:noAutofit/>
          </a:bodyPr>
          <a:lstStyle>
            <a:defPPr>
              <a:defRPr lang="en-US"/>
            </a:defPPr>
            <a:lvl1pPr algn="ctr">
              <a:defRPr sz="1100" b="1">
                <a:solidFill>
                  <a:srgbClr val="000000"/>
                </a:solidFill>
                <a:ea typeface="ＭＳ Ｐゴシック" pitchFamily="34" charset="-128"/>
              </a:defRPr>
            </a:lvl1pPr>
          </a:lstStyle>
          <a:p>
            <a:r>
              <a:rPr lang="en-US" altLang="ja-JP" sz="1600" dirty="0">
                <a:solidFill>
                  <a:schemeClr val="bg1"/>
                </a:solidFill>
              </a:rPr>
              <a:t>Purchasing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3922209" y="7529180"/>
            <a:ext cx="2704889" cy="307777"/>
            <a:chOff x="4273796" y="7583635"/>
            <a:chExt cx="2704889" cy="307777"/>
          </a:xfrm>
        </p:grpSpPr>
        <p:sp>
          <p:nvSpPr>
            <p:cNvPr id="37" name="TextBox 36"/>
            <p:cNvSpPr txBox="1"/>
            <p:nvPr/>
          </p:nvSpPr>
          <p:spPr>
            <a:xfrm>
              <a:off x="4551307" y="7583635"/>
              <a:ext cx="2427378" cy="307777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ctr">
                <a:spcBef>
                  <a:spcPts val="720"/>
                </a:spcBef>
                <a:spcAft>
                  <a:spcPts val="720"/>
                </a:spcAft>
              </a:pPr>
              <a:r>
                <a:rPr lang="en-US" sz="1400" i="1" dirty="0">
                  <a:solidFill>
                    <a:srgbClr val="073E87"/>
                  </a:solidFill>
                  <a:cs typeface="Arial" pitchFamily="34" charset="0"/>
                </a:rPr>
                <a:t>Strategic Leadership Focus</a:t>
              </a: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4273796" y="7653490"/>
              <a:ext cx="307851" cy="182880"/>
            </a:xfrm>
            <a:prstGeom prst="rect">
              <a:avLst/>
            </a:prstGeom>
            <a:solidFill>
              <a:srgbClr val="1F5091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4160" dirty="0">
                <a:solidFill>
                  <a:prstClr val="white"/>
                </a:solidFill>
              </a:endParaRPr>
            </a:p>
          </p:txBody>
        </p:sp>
      </p:grpSp>
      <p:sp>
        <p:nvSpPr>
          <p:cNvPr id="41" name="TextBox 18"/>
          <p:cNvSpPr txBox="1">
            <a:spLocks noChangeArrowheads="1"/>
          </p:cNvSpPr>
          <p:nvPr/>
        </p:nvSpPr>
        <p:spPr bwMode="auto">
          <a:xfrm>
            <a:off x="1152575" y="7529180"/>
            <a:ext cx="1825821" cy="25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defRPr/>
            </a:pPr>
            <a:r>
              <a:rPr lang="en-US" sz="1080" dirty="0">
                <a:solidFill>
                  <a:schemeClr val="bg1"/>
                </a:solidFill>
              </a:rPr>
              <a:t>Revised Sept. 2017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3"/>
          <a:stretch/>
        </p:blipFill>
        <p:spPr>
          <a:xfrm>
            <a:off x="1362867" y="2168403"/>
            <a:ext cx="1405237" cy="1846742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9" t="6266" r="18772" b="51572"/>
          <a:stretch/>
        </p:blipFill>
        <p:spPr>
          <a:xfrm>
            <a:off x="12538144" y="4607347"/>
            <a:ext cx="1134392" cy="1153821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2" name="Picture 41"/>
          <p:cNvPicPr preferRelativeResize="0">
            <a:picLocks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6659" y="4576062"/>
            <a:ext cx="1116638" cy="1149476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42"/>
          <p:cNvPicPr preferRelativeResize="0">
            <a:picLocks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52"/>
          <a:stretch/>
        </p:blipFill>
        <p:spPr bwMode="auto">
          <a:xfrm>
            <a:off x="5818906" y="2175295"/>
            <a:ext cx="1083053" cy="1150875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7973" y="2195610"/>
            <a:ext cx="1075192" cy="1126614"/>
          </a:xfrm>
          <a:prstGeom prst="rect">
            <a:avLst/>
          </a:prstGeom>
        </p:spPr>
      </p:pic>
      <p:pic>
        <p:nvPicPr>
          <p:cNvPr id="46" name="Picture 45"/>
          <p:cNvPicPr preferRelativeResize="0">
            <a:picLocks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16608" y="2175295"/>
            <a:ext cx="1113195" cy="1135959"/>
          </a:xfrm>
          <a:prstGeom prst="rect">
            <a:avLst/>
          </a:prstGeom>
          <a:ln w="38100" cap="sq">
            <a:noFill/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652253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13"/>
          <p:cNvSpPr/>
          <p:nvPr/>
        </p:nvSpPr>
        <p:spPr>
          <a:xfrm>
            <a:off x="4017894" y="3592261"/>
            <a:ext cx="9887687" cy="8101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  <a:ln>
            <a:noFill/>
          </a:ln>
        </p:spPr>
        <p:txBody>
          <a:bodyPr wrap="square" lIns="0" tIns="0" rIns="0" bIns="0" rtlCol="0">
            <a:noAutofit/>
          </a:bodyPr>
          <a:lstStyle/>
          <a:p>
            <a:endParaRPr sz="4160" dirty="0"/>
          </a:p>
        </p:txBody>
      </p:sp>
      <p:sp>
        <p:nvSpPr>
          <p:cNvPr id="11" name="object 11"/>
          <p:cNvSpPr/>
          <p:nvPr/>
        </p:nvSpPr>
        <p:spPr>
          <a:xfrm>
            <a:off x="4017894" y="1919038"/>
            <a:ext cx="9887687" cy="81015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4160" dirty="0"/>
          </a:p>
        </p:txBody>
      </p:sp>
      <p:sp>
        <p:nvSpPr>
          <p:cNvPr id="12" name="object 12"/>
          <p:cNvSpPr/>
          <p:nvPr/>
        </p:nvSpPr>
        <p:spPr>
          <a:xfrm>
            <a:off x="4017896" y="2759678"/>
            <a:ext cx="9950042" cy="81198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4160" dirty="0"/>
          </a:p>
        </p:txBody>
      </p:sp>
      <p:sp>
        <p:nvSpPr>
          <p:cNvPr id="47" name="TextBox 46"/>
          <p:cNvSpPr txBox="1"/>
          <p:nvPr/>
        </p:nvSpPr>
        <p:spPr>
          <a:xfrm>
            <a:off x="5456799" y="3617881"/>
            <a:ext cx="2407466" cy="6832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920" dirty="0">
                <a:solidFill>
                  <a:schemeClr val="bg1"/>
                </a:solidFill>
                <a:latin typeface="HelveticaNeue LT 45 Light" panose="020B0403020202020204" pitchFamily="34" charset="0"/>
              </a:rPr>
              <a:t>Thermal</a:t>
            </a:r>
          </a:p>
          <a:p>
            <a:r>
              <a:rPr lang="en-US" sz="1920" dirty="0">
                <a:solidFill>
                  <a:schemeClr val="bg1"/>
                </a:solidFill>
                <a:latin typeface="HelveticaNeue LT 45 Light" panose="020B0403020202020204" pitchFamily="34" charset="0"/>
              </a:rPr>
              <a:t>Management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5456799" y="2800676"/>
            <a:ext cx="2407466" cy="6832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920" dirty="0">
                <a:solidFill>
                  <a:schemeClr val="bg1"/>
                </a:solidFill>
                <a:latin typeface="HelveticaNeue LT 45 Light" panose="020B0403020202020204" pitchFamily="34" charset="0"/>
              </a:rPr>
              <a:t>Sealing</a:t>
            </a:r>
          </a:p>
          <a:p>
            <a:r>
              <a:rPr lang="en-US" sz="1920" dirty="0">
                <a:solidFill>
                  <a:schemeClr val="bg1"/>
                </a:solidFill>
                <a:latin typeface="HelveticaNeue LT 45 Light" panose="020B0403020202020204" pitchFamily="34" charset="0"/>
              </a:rPr>
              <a:t>Solutions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5456799" y="1943209"/>
            <a:ext cx="2407466" cy="683264"/>
          </a:xfrm>
          <a:prstGeom prst="rect">
            <a:avLst/>
          </a:prstGeom>
          <a:noFill/>
        </p:spPr>
        <p:txBody>
          <a:bodyPr wrap="square" rtlCol="0" anchor="ctr" anchorCtr="0">
            <a:spAutoFit/>
          </a:bodyPr>
          <a:lstStyle/>
          <a:p>
            <a:r>
              <a:rPr lang="en-US" sz="1920" dirty="0">
                <a:solidFill>
                  <a:schemeClr val="bg1"/>
                </a:solidFill>
                <a:latin typeface="HelveticaNeue LT 45 Light" panose="020B0403020202020204" pitchFamily="34" charset="0"/>
              </a:rPr>
              <a:t>Driveline </a:t>
            </a:r>
            <a:br>
              <a:rPr lang="en-US" sz="1920" dirty="0">
                <a:solidFill>
                  <a:schemeClr val="bg1"/>
                </a:solidFill>
                <a:latin typeface="HelveticaNeue LT 45 Light" panose="020B0403020202020204" pitchFamily="34" charset="0"/>
              </a:rPr>
            </a:br>
            <a:r>
              <a:rPr lang="en-US" sz="1920" dirty="0">
                <a:solidFill>
                  <a:schemeClr val="bg1"/>
                </a:solidFill>
                <a:latin typeface="HelveticaNeue LT 45 Light" panose="020B0403020202020204" pitchFamily="34" charset="0"/>
              </a:rPr>
              <a:t>Technologies</a:t>
            </a: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80440" rIns="0" bIns="0" numCol="1" rtlCol="0" anchor="ctr" anchorCtr="0" compatLnSpc="1">
            <a:prstTxWarp prst="textNoShape">
              <a:avLst/>
            </a:prstTxWarp>
            <a:noAutofit/>
          </a:bodyPr>
          <a:lstStyle/>
          <a:p>
            <a:pPr marL="15240"/>
            <a:r>
              <a:rPr spc="-24" dirty="0">
                <a:latin typeface="Arial"/>
                <a:cs typeface="Arial"/>
              </a:rPr>
              <a:t>Dana</a:t>
            </a:r>
            <a:r>
              <a:rPr spc="24" dirty="0">
                <a:latin typeface="Arial"/>
                <a:cs typeface="Arial"/>
              </a:rPr>
              <a:t> </a:t>
            </a:r>
            <a:r>
              <a:rPr spc="-24" dirty="0">
                <a:latin typeface="Arial"/>
                <a:cs typeface="Arial"/>
              </a:rPr>
              <a:t>Ove</a:t>
            </a:r>
            <a:r>
              <a:rPr dirty="0">
                <a:latin typeface="Arial"/>
                <a:cs typeface="Arial"/>
              </a:rPr>
              <a:t>r</a:t>
            </a:r>
            <a:r>
              <a:rPr spc="-18" dirty="0">
                <a:latin typeface="Arial"/>
                <a:cs typeface="Arial"/>
              </a:rPr>
              <a:t>v</a:t>
            </a:r>
            <a:r>
              <a:rPr spc="-6" dirty="0">
                <a:latin typeface="Arial"/>
                <a:cs typeface="Arial"/>
              </a:rPr>
              <a:t>i</a:t>
            </a:r>
            <a:r>
              <a:rPr spc="-24" dirty="0">
                <a:latin typeface="Arial"/>
                <a:cs typeface="Arial"/>
              </a:rPr>
              <a:t>ew</a:t>
            </a:r>
            <a:endParaRPr dirty="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017893" y="1372719"/>
            <a:ext cx="9950045" cy="464023"/>
          </a:xfrm>
          <a:prstGeom prst="roundRect">
            <a:avLst/>
          </a:prstGeom>
          <a:solidFill>
            <a:srgbClr val="0085CA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Dana Core Technologies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160106" y="2037912"/>
            <a:ext cx="1981" cy="567690"/>
          </a:xfrm>
          <a:custGeom>
            <a:avLst/>
            <a:gdLst/>
            <a:ahLst/>
            <a:cxnLst/>
            <a:rect l="l" t="t" r="r" b="b"/>
            <a:pathLst>
              <a:path w="1650" h="473075">
                <a:moveTo>
                  <a:pt x="1650" y="0"/>
                </a:moveTo>
                <a:lnTo>
                  <a:pt x="0" y="473075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4160" dirty="0"/>
          </a:p>
        </p:txBody>
      </p:sp>
      <p:sp>
        <p:nvSpPr>
          <p:cNvPr id="17" name="object 17"/>
          <p:cNvSpPr/>
          <p:nvPr/>
        </p:nvSpPr>
        <p:spPr>
          <a:xfrm>
            <a:off x="7160106" y="2844412"/>
            <a:ext cx="1981" cy="567690"/>
          </a:xfrm>
          <a:custGeom>
            <a:avLst/>
            <a:gdLst/>
            <a:ahLst/>
            <a:cxnLst/>
            <a:rect l="l" t="t" r="r" b="b"/>
            <a:pathLst>
              <a:path w="1650" h="473075">
                <a:moveTo>
                  <a:pt x="1650" y="0"/>
                </a:moveTo>
                <a:lnTo>
                  <a:pt x="0" y="473074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4160" dirty="0"/>
          </a:p>
        </p:txBody>
      </p:sp>
      <p:sp>
        <p:nvSpPr>
          <p:cNvPr id="18" name="object 18"/>
          <p:cNvSpPr/>
          <p:nvPr/>
        </p:nvSpPr>
        <p:spPr>
          <a:xfrm>
            <a:off x="7160106" y="3690538"/>
            <a:ext cx="1981" cy="567690"/>
          </a:xfrm>
          <a:custGeom>
            <a:avLst/>
            <a:gdLst/>
            <a:ahLst/>
            <a:cxnLst/>
            <a:rect l="l" t="t" r="r" b="b"/>
            <a:pathLst>
              <a:path w="1650" h="473075">
                <a:moveTo>
                  <a:pt x="1650" y="0"/>
                </a:moveTo>
                <a:lnTo>
                  <a:pt x="0" y="473075"/>
                </a:lnTo>
              </a:path>
            </a:pathLst>
          </a:custGeom>
          <a:ln w="6096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 sz="4160" dirty="0"/>
          </a:p>
        </p:txBody>
      </p:sp>
      <p:sp>
        <p:nvSpPr>
          <p:cNvPr id="19" name="object 19"/>
          <p:cNvSpPr/>
          <p:nvPr/>
        </p:nvSpPr>
        <p:spPr>
          <a:xfrm>
            <a:off x="704089" y="1377092"/>
            <a:ext cx="2911947" cy="459650"/>
          </a:xfrm>
          <a:prstGeom prst="roundRect">
            <a:avLst/>
          </a:prstGeom>
          <a:solidFill>
            <a:srgbClr val="0085CA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Business Units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077760" y="5202236"/>
            <a:ext cx="9827821" cy="19924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sz="4160" dirty="0"/>
          </a:p>
        </p:txBody>
      </p:sp>
      <p:sp>
        <p:nvSpPr>
          <p:cNvPr id="30" name="object 30"/>
          <p:cNvSpPr/>
          <p:nvPr/>
        </p:nvSpPr>
        <p:spPr>
          <a:xfrm>
            <a:off x="4017893" y="4657341"/>
            <a:ext cx="9950045" cy="464023"/>
          </a:xfrm>
          <a:prstGeom prst="roundRect">
            <a:avLst/>
          </a:prstGeom>
          <a:solidFill>
            <a:srgbClr val="0085CA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End Markets</a:t>
            </a:r>
            <a:endParaRPr b="1" dirty="0">
              <a:solidFill>
                <a:schemeClr val="bg1"/>
              </a:solidFill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7272741" y="1771599"/>
            <a:ext cx="6830280" cy="3070600"/>
          </a:xfrm>
          <a:prstGeom prst="rect">
            <a:avLst/>
          </a:prstGeom>
        </p:spPr>
        <p:txBody>
          <a:bodyPr vert="horz" wrap="square" lIns="0" tIns="0" rIns="0" bIns="0" rtlCol="0">
            <a:noAutofit/>
          </a:bodyPr>
          <a:lstStyle/>
          <a:p>
            <a:pPr>
              <a:lnSpc>
                <a:spcPts val="661"/>
              </a:lnSpc>
              <a:spcBef>
                <a:spcPts val="18"/>
              </a:spcBef>
            </a:pPr>
            <a:endParaRPr sz="661" dirty="0"/>
          </a:p>
          <a:p>
            <a:pPr>
              <a:lnSpc>
                <a:spcPts val="1200"/>
              </a:lnSpc>
            </a:pPr>
            <a:endParaRPr sz="1200" dirty="0"/>
          </a:p>
          <a:p>
            <a:pPr marL="15240"/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icle</a:t>
            </a:r>
            <a:r>
              <a:rPr sz="1320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b="1" spc="-13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320" b="1" spc="6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" b="1" spc="-18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el</a:t>
            </a:r>
            <a:r>
              <a:rPr sz="1320" b="1" spc="6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320" dirty="0">
              <a:latin typeface="Arial"/>
              <a:cs typeface="Arial"/>
            </a:endParaRPr>
          </a:p>
          <a:p>
            <a:pPr marL="15240">
              <a:spcBef>
                <a:spcPts val="240"/>
              </a:spcBef>
            </a:pPr>
            <a:r>
              <a:rPr sz="1320" spc="-6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20" spc="-18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320" spc="-13" dirty="0">
                <a:solidFill>
                  <a:srgbClr val="FFFFFF"/>
                </a:solidFill>
                <a:latin typeface="Arial"/>
                <a:cs typeface="Arial"/>
              </a:rPr>
              <a:t>l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es,</a:t>
            </a:r>
            <a:r>
              <a:rPr sz="1320" spc="6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dri</a:t>
            </a:r>
            <a:r>
              <a:rPr sz="1320" spc="-18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es</a:t>
            </a:r>
            <a:r>
              <a:rPr sz="1320" spc="-6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20" spc="13" dirty="0">
                <a:solidFill>
                  <a:srgbClr val="FFFFFF"/>
                </a:solidFill>
                <a:latin typeface="Arial"/>
                <a:cs typeface="Arial"/>
              </a:rPr>
              <a:t>f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ts,</a:t>
            </a:r>
            <a:r>
              <a:rPr sz="1320" spc="-4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tra</a:t>
            </a:r>
            <a:r>
              <a:rPr sz="1320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sm</a:t>
            </a:r>
            <a:r>
              <a:rPr sz="1320" spc="-13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ss</a:t>
            </a:r>
            <a:r>
              <a:rPr sz="1320" spc="-13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320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s,</a:t>
            </a:r>
            <a:r>
              <a:rPr sz="1320" spc="-48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20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d</a:t>
            </a:r>
            <a:r>
              <a:rPr sz="1320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20" spc="-13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re</a:t>
            </a:r>
            <a:r>
              <a:rPr sz="1320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ma</a:t>
            </a:r>
            <a:r>
              <a:rPr sz="1320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20" spc="6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320" dirty="0">
                <a:solidFill>
                  <a:srgbClr val="FFFFFF"/>
                </a:solidFill>
                <a:latin typeface="Arial"/>
                <a:cs typeface="Arial"/>
              </a:rPr>
              <a:t>ement</a:t>
            </a:r>
            <a:endParaRPr sz="1320" dirty="0">
              <a:latin typeface="Arial"/>
              <a:cs typeface="Arial"/>
            </a:endParaRPr>
          </a:p>
          <a:p>
            <a:pPr>
              <a:lnSpc>
                <a:spcPts val="1200"/>
              </a:lnSpc>
            </a:pPr>
            <a:endParaRPr sz="1200" dirty="0"/>
          </a:p>
          <a:p>
            <a:pPr>
              <a:lnSpc>
                <a:spcPts val="1680"/>
              </a:lnSpc>
              <a:spcBef>
                <a:spcPts val="61"/>
              </a:spcBef>
            </a:pPr>
            <a:endParaRPr sz="1680" dirty="0"/>
          </a:p>
          <a:p>
            <a:pPr marL="15240"/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icle</a:t>
            </a:r>
            <a:r>
              <a:rPr sz="1320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b="1" spc="-13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ine</a:t>
            </a:r>
            <a:r>
              <a:rPr sz="1320" b="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320" b="1" spc="-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ran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320" b="1" spc="6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320" b="1" spc="-1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320" dirty="0">
              <a:latin typeface="Arial"/>
              <a:cs typeface="Arial"/>
            </a:endParaRPr>
          </a:p>
          <a:p>
            <a:pPr marL="15240">
              <a:spcBef>
                <a:spcPts val="245"/>
              </a:spcBef>
            </a:pPr>
            <a:r>
              <a:rPr lang="en-US" sz="1320" dirty="0">
                <a:solidFill>
                  <a:srgbClr val="FFFFFF"/>
                </a:solidFill>
                <a:latin typeface="Arial"/>
                <a:cs typeface="Arial"/>
              </a:rPr>
              <a:t>Gaskets and seals, transmission separator plates, plastic cam cover and </a:t>
            </a:r>
            <a:br>
              <a:rPr lang="en-US" sz="132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320" dirty="0">
                <a:solidFill>
                  <a:srgbClr val="FFFFFF"/>
                </a:solidFill>
                <a:latin typeface="Arial"/>
                <a:cs typeface="Arial"/>
              </a:rPr>
              <a:t>oil pan modules, heat shields, and fuel cell plates</a:t>
            </a:r>
          </a:p>
          <a:p>
            <a:pPr>
              <a:lnSpc>
                <a:spcPts val="1200"/>
              </a:lnSpc>
            </a:pPr>
            <a:endParaRPr sz="1200" dirty="0"/>
          </a:p>
          <a:p>
            <a:pPr marL="15240">
              <a:spcBef>
                <a:spcPts val="600"/>
              </a:spcBef>
            </a:pP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V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icle</a:t>
            </a:r>
            <a:r>
              <a:rPr sz="1320" b="1" spc="-24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b="1" spc="-13" dirty="0">
                <a:solidFill>
                  <a:srgbClr val="FFFFFF"/>
                </a:solidFill>
                <a:latin typeface="Arial"/>
                <a:cs typeface="Arial"/>
              </a:rPr>
              <a:t>g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ine</a:t>
            </a:r>
            <a:r>
              <a:rPr sz="1320" b="1" spc="-13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d </a:t>
            </a:r>
            <a:r>
              <a:rPr sz="1320" b="1" spc="-18" dirty="0">
                <a:solidFill>
                  <a:srgbClr val="FFFFFF"/>
                </a:solidFill>
                <a:latin typeface="Arial"/>
                <a:cs typeface="Arial"/>
              </a:rPr>
              <a:t>T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ran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1320" b="1" spc="6" dirty="0">
                <a:solidFill>
                  <a:srgbClr val="FFFFFF"/>
                </a:solidFill>
                <a:latin typeface="Arial"/>
                <a:cs typeface="Arial"/>
              </a:rPr>
              <a:t>i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20" b="1" spc="-6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io</a:t>
            </a:r>
            <a:r>
              <a:rPr sz="1320" b="1" spc="-13" dirty="0">
                <a:solidFill>
                  <a:srgbClr val="FFFFFF"/>
                </a:solidFill>
                <a:latin typeface="Arial"/>
                <a:cs typeface="Arial"/>
              </a:rPr>
              <a:t>n</a:t>
            </a:r>
            <a:r>
              <a:rPr sz="1320" b="1" dirty="0">
                <a:solidFill>
                  <a:srgbClr val="FFFFFF"/>
                </a:solidFill>
                <a:latin typeface="Arial"/>
                <a:cs typeface="Arial"/>
              </a:rPr>
              <a:t>:</a:t>
            </a:r>
            <a:endParaRPr sz="1320" dirty="0">
              <a:latin typeface="Arial"/>
              <a:cs typeface="Arial"/>
            </a:endParaRPr>
          </a:p>
          <a:p>
            <a:pPr marL="15240" marR="15240">
              <a:spcBef>
                <a:spcPts val="245"/>
              </a:spcBef>
            </a:pPr>
            <a:r>
              <a:rPr lang="en-US" sz="1320" dirty="0">
                <a:solidFill>
                  <a:srgbClr val="FFFFFF"/>
                </a:solidFill>
                <a:latin typeface="Arial"/>
                <a:cs typeface="Arial"/>
              </a:rPr>
              <a:t>Transmission and engine oil cooling, battery and electronics cooling, </a:t>
            </a:r>
            <a:br>
              <a:rPr lang="en-US" sz="1320" dirty="0">
                <a:solidFill>
                  <a:srgbClr val="FFFFFF"/>
                </a:solidFill>
                <a:latin typeface="Arial"/>
                <a:cs typeface="Arial"/>
              </a:rPr>
            </a:br>
            <a:r>
              <a:rPr lang="en-US" sz="1320" dirty="0">
                <a:solidFill>
                  <a:srgbClr val="FFFFFF"/>
                </a:solidFill>
                <a:latin typeface="Arial"/>
                <a:cs typeface="Arial"/>
              </a:rPr>
              <a:t>charge air cooling, and exhaust-gas and heat recovery</a:t>
            </a:r>
            <a:endParaRPr sz="1080" dirty="0"/>
          </a:p>
          <a:p>
            <a:pPr marR="2231136" algn="ctr"/>
            <a:endParaRPr lang="en-US" sz="1920" b="1" spc="-13" dirty="0">
              <a:solidFill>
                <a:srgbClr val="404040"/>
              </a:solidFill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7373566" y="7193247"/>
            <a:ext cx="3244174" cy="453542"/>
          </a:xfrm>
          <a:custGeom>
            <a:avLst/>
            <a:gdLst/>
            <a:ahLst/>
            <a:cxnLst/>
            <a:rect l="l" t="t" r="r" b="b"/>
            <a:pathLst>
              <a:path w="2569464" h="377951">
                <a:moveTo>
                  <a:pt x="0" y="377952"/>
                </a:moveTo>
                <a:lnTo>
                  <a:pt x="2569464" y="377952"/>
                </a:lnTo>
                <a:lnTo>
                  <a:pt x="2569464" y="0"/>
                </a:lnTo>
                <a:lnTo>
                  <a:pt x="0" y="0"/>
                </a:lnTo>
                <a:lnTo>
                  <a:pt x="0" y="37795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marL="15240" algn="ctr"/>
            <a:r>
              <a:rPr lang="en-US" sz="2000" dirty="0">
                <a:solidFill>
                  <a:srgbClr val="FFFFFF"/>
                </a:solidFill>
                <a:cs typeface="Arial"/>
              </a:rPr>
              <a:t>H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e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avy</a:t>
            </a:r>
            <a:r>
              <a:rPr lang="en-US" sz="2000" spc="13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spc="-120" dirty="0">
                <a:solidFill>
                  <a:srgbClr val="FFFFFF"/>
                </a:solidFill>
                <a:cs typeface="Arial"/>
              </a:rPr>
              <a:t>V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e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h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ic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l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es</a:t>
            </a:r>
            <a:endParaRPr lang="en-US" sz="2000" dirty="0"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4077759" y="7193247"/>
            <a:ext cx="3249101" cy="453542"/>
          </a:xfrm>
          <a:custGeom>
            <a:avLst/>
            <a:gdLst/>
            <a:ahLst/>
            <a:cxnLst/>
            <a:rect l="l" t="t" r="r" b="b"/>
            <a:pathLst>
              <a:path w="2607564" h="377951">
                <a:moveTo>
                  <a:pt x="0" y="377952"/>
                </a:moveTo>
                <a:lnTo>
                  <a:pt x="2607564" y="377952"/>
                </a:lnTo>
                <a:lnTo>
                  <a:pt x="2607564" y="0"/>
                </a:lnTo>
                <a:lnTo>
                  <a:pt x="0" y="0"/>
                </a:lnTo>
                <a:lnTo>
                  <a:pt x="0" y="37795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en-US" sz="2000" dirty="0">
                <a:solidFill>
                  <a:srgbClr val="FFFFFF"/>
                </a:solidFill>
                <a:cs typeface="Arial"/>
              </a:rPr>
              <a:t>L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g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h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t</a:t>
            </a:r>
            <a:r>
              <a:rPr lang="en-US" sz="2000" spc="18" dirty="0">
                <a:solidFill>
                  <a:srgbClr val="FFFFFF"/>
                </a:solidFill>
                <a:cs typeface="Arial"/>
              </a:rPr>
              <a:t> </a:t>
            </a:r>
            <a:r>
              <a:rPr lang="en-US" sz="2000" spc="-114" dirty="0">
                <a:solidFill>
                  <a:srgbClr val="FFFFFF"/>
                </a:solidFill>
                <a:cs typeface="Arial"/>
              </a:rPr>
              <a:t>V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eh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cles</a:t>
            </a:r>
            <a:endParaRPr sz="2000" dirty="0"/>
          </a:p>
        </p:txBody>
      </p:sp>
      <p:sp>
        <p:nvSpPr>
          <p:cNvPr id="42" name="object 42"/>
          <p:cNvSpPr/>
          <p:nvPr/>
        </p:nvSpPr>
        <p:spPr>
          <a:xfrm>
            <a:off x="10664446" y="7193247"/>
            <a:ext cx="3241135" cy="453542"/>
          </a:xfrm>
          <a:custGeom>
            <a:avLst/>
            <a:gdLst/>
            <a:ahLst/>
            <a:cxnLst/>
            <a:rect l="l" t="t" r="r" b="b"/>
            <a:pathLst>
              <a:path w="2528316" h="377951">
                <a:moveTo>
                  <a:pt x="0" y="377952"/>
                </a:moveTo>
                <a:lnTo>
                  <a:pt x="2528316" y="377952"/>
                </a:lnTo>
                <a:lnTo>
                  <a:pt x="2528316" y="0"/>
                </a:lnTo>
                <a:lnTo>
                  <a:pt x="0" y="0"/>
                </a:lnTo>
                <a:lnTo>
                  <a:pt x="0" y="377952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lIns="0" tIns="0" rIns="0" bIns="0" rtlCol="0" anchor="ctr">
            <a:noAutofit/>
          </a:bodyPr>
          <a:lstStyle/>
          <a:p>
            <a:pPr marL="15240" algn="ctr"/>
            <a:r>
              <a:rPr lang="en-US" sz="2000" dirty="0">
                <a:solidFill>
                  <a:srgbClr val="FFFFFF"/>
                </a:solidFill>
                <a:cs typeface="Arial"/>
              </a:rPr>
              <a:t>O</a:t>
            </a:r>
            <a:r>
              <a:rPr lang="en-US" sz="2000" spc="-37" dirty="0">
                <a:solidFill>
                  <a:srgbClr val="FFFFFF"/>
                </a:solidFill>
                <a:cs typeface="Arial"/>
              </a:rPr>
              <a:t>f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f-H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i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g</a:t>
            </a:r>
            <a:r>
              <a:rPr lang="en-US" sz="2000" spc="-13" dirty="0">
                <a:solidFill>
                  <a:srgbClr val="FFFFFF"/>
                </a:solidFill>
                <a:cs typeface="Arial"/>
              </a:rPr>
              <a:t>h</a:t>
            </a:r>
            <a:r>
              <a:rPr lang="en-US" sz="2000" spc="-48" dirty="0">
                <a:solidFill>
                  <a:srgbClr val="FFFFFF"/>
                </a:solidFill>
                <a:cs typeface="Arial"/>
              </a:rPr>
              <a:t>w</a:t>
            </a:r>
            <a:r>
              <a:rPr lang="en-US" sz="2000" spc="6" dirty="0">
                <a:solidFill>
                  <a:srgbClr val="FFFFFF"/>
                </a:solidFill>
                <a:cs typeface="Arial"/>
              </a:rPr>
              <a:t>a</a:t>
            </a:r>
            <a:r>
              <a:rPr lang="en-US" sz="2000" dirty="0">
                <a:solidFill>
                  <a:srgbClr val="FFFFFF"/>
                </a:solidFill>
                <a:cs typeface="Arial"/>
              </a:rPr>
              <a:t>y</a:t>
            </a:r>
            <a:endParaRPr lang="en-US" sz="2000" dirty="0">
              <a:cs typeface="Arial"/>
            </a:endParaRPr>
          </a:p>
        </p:txBody>
      </p:sp>
      <p:pic>
        <p:nvPicPr>
          <p:cNvPr id="31746" name="Picture 2" descr="http://www.dana-lib.com/ShowImage.ashx?id=4395&amp;fftid=10&amp;fp=/DCORP50699_CoreTechIcon_Thermal_Final.png&amp;width=339&amp;height=530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763"/>
          <a:stretch/>
        </p:blipFill>
        <p:spPr bwMode="auto">
          <a:xfrm>
            <a:off x="4715395" y="3663174"/>
            <a:ext cx="653915" cy="679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http://www.dana-lib.com/ShowImage.ashx?id=4105&amp;fftid=10&amp;fp=/CoreTechIcon_Sealing_Final.png&amp;width=339&amp;height=530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47"/>
          <a:stretch/>
        </p:blipFill>
        <p:spPr bwMode="auto">
          <a:xfrm>
            <a:off x="4715397" y="2829476"/>
            <a:ext cx="653914" cy="6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54" name="Picture 10" descr="http://www.dana-lib.com/ShowImage.ashx?id=4104&amp;fftid=10&amp;fp=/CoreTechIcon_Driveline_Final.png&amp;width=339&amp;height=530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047"/>
          <a:stretch/>
        </p:blipFill>
        <p:spPr bwMode="auto">
          <a:xfrm>
            <a:off x="4714512" y="1992967"/>
            <a:ext cx="655849" cy="686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96945" y="4897497"/>
            <a:ext cx="2326234" cy="1241194"/>
            <a:chOff x="996945" y="4856857"/>
            <a:chExt cx="2326234" cy="1241194"/>
          </a:xfrm>
        </p:grpSpPr>
        <p:sp>
          <p:nvSpPr>
            <p:cNvPr id="24" name="object 24"/>
            <p:cNvSpPr/>
            <p:nvPr/>
          </p:nvSpPr>
          <p:spPr>
            <a:xfrm>
              <a:off x="996945" y="4856857"/>
              <a:ext cx="2326234" cy="10003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sz="4160" dirty="0"/>
            </a:p>
          </p:txBody>
        </p:sp>
        <p:sp>
          <p:nvSpPr>
            <p:cNvPr id="36" name="object 36"/>
            <p:cNvSpPr txBox="1"/>
            <p:nvPr/>
          </p:nvSpPr>
          <p:spPr>
            <a:xfrm>
              <a:off x="1131363" y="4987007"/>
              <a:ext cx="1020318" cy="41605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240" marR="15240"/>
              <a:r>
                <a:rPr sz="1320" b="1" spc="6" dirty="0">
                  <a:solidFill>
                    <a:srgbClr val="404040"/>
                  </a:solidFill>
                  <a:latin typeface="Arial"/>
                  <a:cs typeface="Arial"/>
                </a:rPr>
                <a:t>Of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f</a:t>
              </a:r>
              <a:r>
                <a:rPr sz="1320" b="1" spc="-13" dirty="0">
                  <a:solidFill>
                    <a:srgbClr val="404040"/>
                  </a:solidFill>
                  <a:latin typeface="Arial"/>
                  <a:cs typeface="Arial"/>
                </a:rPr>
                <a:t>-H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ig</a:t>
              </a:r>
              <a:r>
                <a:rPr sz="1320" b="1" spc="-24" dirty="0">
                  <a:solidFill>
                    <a:srgbClr val="404040"/>
                  </a:solidFill>
                  <a:latin typeface="Arial"/>
                  <a:cs typeface="Arial"/>
                </a:rPr>
                <a:t>h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way </a:t>
              </a:r>
              <a:r>
                <a:rPr sz="1320" b="1" spc="-13" dirty="0">
                  <a:solidFill>
                    <a:srgbClr val="404040"/>
                  </a:solidFill>
                  <a:latin typeface="Arial"/>
                  <a:cs typeface="Arial"/>
                </a:rPr>
                <a:t>D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r</a:t>
              </a:r>
              <a:r>
                <a:rPr sz="1320" b="1" spc="6" dirty="0">
                  <a:solidFill>
                    <a:srgbClr val="404040"/>
                  </a:solidFill>
                  <a:latin typeface="Arial"/>
                  <a:cs typeface="Arial"/>
                </a:rPr>
                <a:t>i</a:t>
              </a:r>
              <a:r>
                <a:rPr sz="1320" b="1" spc="-18" dirty="0">
                  <a:solidFill>
                    <a:srgbClr val="404040"/>
                  </a:solidFill>
                  <a:latin typeface="Arial"/>
                  <a:cs typeface="Arial"/>
                </a:rPr>
                <a:t>v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e</a:t>
              </a:r>
              <a:r>
                <a:rPr lang="en-US" sz="1320" b="1" dirty="0">
                  <a:solidFill>
                    <a:srgbClr val="404040"/>
                  </a:solidFill>
                  <a:latin typeface="Arial"/>
                  <a:cs typeface="Arial"/>
                </a:rPr>
                <a:t> and Motion</a:t>
              </a:r>
              <a:endParaRPr sz="1320" dirty="0">
                <a:latin typeface="Arial"/>
                <a:cs typeface="Arial"/>
              </a:endParaRPr>
            </a:p>
          </p:txBody>
        </p:sp>
        <p:sp>
          <p:nvSpPr>
            <p:cNvPr id="37" name="object 37"/>
            <p:cNvSpPr txBox="1"/>
            <p:nvPr/>
          </p:nvSpPr>
          <p:spPr>
            <a:xfrm>
              <a:off x="1131363" y="5578929"/>
              <a:ext cx="578358" cy="3421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240"/>
              <a:r>
                <a:rPr sz="2160" b="1" spc="-6" dirty="0">
                  <a:latin typeface="Arial"/>
                  <a:cs typeface="Arial"/>
                </a:rPr>
                <a:t>1</a:t>
              </a:r>
              <a:r>
                <a:rPr lang="en-US" sz="2160" b="1" spc="-6" dirty="0">
                  <a:latin typeface="Arial"/>
                  <a:cs typeface="Arial"/>
                </a:rPr>
                <a:t>6</a:t>
              </a:r>
              <a:r>
                <a:rPr sz="2160" b="1" dirty="0">
                  <a:solidFill>
                    <a:srgbClr val="404040"/>
                  </a:solidFill>
                  <a:latin typeface="Arial"/>
                  <a:cs typeface="Arial"/>
                </a:rPr>
                <a:t>%</a:t>
              </a:r>
              <a:endParaRPr sz="2160" dirty="0">
                <a:latin typeface="Arial"/>
                <a:cs typeface="Arial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1567" y="5059806"/>
              <a:ext cx="1106486" cy="1038245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996031" y="1944097"/>
            <a:ext cx="2328062" cy="1000352"/>
            <a:chOff x="996031" y="1903457"/>
            <a:chExt cx="2328062" cy="1000352"/>
          </a:xfrm>
        </p:grpSpPr>
        <p:sp>
          <p:nvSpPr>
            <p:cNvPr id="20" name="object 20"/>
            <p:cNvSpPr/>
            <p:nvPr/>
          </p:nvSpPr>
          <p:spPr>
            <a:xfrm>
              <a:off x="996031" y="1903457"/>
              <a:ext cx="2328062" cy="1000352"/>
            </a:xfrm>
            <a:prstGeom prst="rect">
              <a:avLst/>
            </a:prstGeom>
            <a:blipFill>
              <a:blip r:embed="rId11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sz="4160" dirty="0"/>
            </a:p>
          </p:txBody>
        </p:sp>
        <p:sp>
          <p:nvSpPr>
            <p:cNvPr id="33" name="object 33"/>
            <p:cNvSpPr txBox="1"/>
            <p:nvPr/>
          </p:nvSpPr>
          <p:spPr>
            <a:xfrm>
              <a:off x="1146483" y="2033607"/>
              <a:ext cx="1075182" cy="41605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240" marR="15240"/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Light</a:t>
              </a:r>
              <a:r>
                <a:rPr sz="1320" b="1" spc="-24" dirty="0">
                  <a:solidFill>
                    <a:srgbClr val="404040"/>
                  </a:solidFill>
                  <a:latin typeface="Arial"/>
                  <a:cs typeface="Arial"/>
                </a:rPr>
                <a:t> </a:t>
              </a:r>
              <a:r>
                <a:rPr sz="1320" b="1" spc="-6" dirty="0">
                  <a:solidFill>
                    <a:srgbClr val="404040"/>
                  </a:solidFill>
                  <a:latin typeface="Arial"/>
                  <a:cs typeface="Arial"/>
                </a:rPr>
                <a:t>V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e</a:t>
              </a:r>
              <a:r>
                <a:rPr sz="1320" b="1" spc="-6" dirty="0">
                  <a:solidFill>
                    <a:srgbClr val="404040"/>
                  </a:solidFill>
                  <a:latin typeface="Arial"/>
                  <a:cs typeface="Arial"/>
                </a:rPr>
                <a:t>h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icle </a:t>
              </a:r>
              <a:r>
                <a:rPr sz="1320" b="1" spc="-13" dirty="0">
                  <a:solidFill>
                    <a:srgbClr val="404040"/>
                  </a:solidFill>
                  <a:latin typeface="Arial"/>
                  <a:cs typeface="Arial"/>
                </a:rPr>
                <a:t>D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r</a:t>
              </a:r>
              <a:r>
                <a:rPr sz="1320" b="1" spc="6" dirty="0">
                  <a:solidFill>
                    <a:srgbClr val="404040"/>
                  </a:solidFill>
                  <a:latin typeface="Arial"/>
                  <a:cs typeface="Arial"/>
                </a:rPr>
                <a:t>i</a:t>
              </a:r>
              <a:r>
                <a:rPr sz="1320" b="1" spc="-18" dirty="0">
                  <a:solidFill>
                    <a:srgbClr val="404040"/>
                  </a:solidFill>
                  <a:latin typeface="Arial"/>
                  <a:cs typeface="Arial"/>
                </a:rPr>
                <a:t>v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el</a:t>
              </a:r>
              <a:r>
                <a:rPr sz="1320" b="1" spc="6" dirty="0">
                  <a:solidFill>
                    <a:srgbClr val="404040"/>
                  </a:solidFill>
                  <a:latin typeface="Arial"/>
                  <a:cs typeface="Arial"/>
                </a:rPr>
                <a:t>i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ne</a:t>
              </a:r>
              <a:endParaRPr sz="1320" dirty="0">
                <a:latin typeface="Arial"/>
                <a:cs typeface="Arial"/>
              </a:endParaRPr>
            </a:p>
          </p:txBody>
        </p:sp>
        <p:sp>
          <p:nvSpPr>
            <p:cNvPr id="34" name="object 34"/>
            <p:cNvSpPr txBox="1"/>
            <p:nvPr/>
          </p:nvSpPr>
          <p:spPr>
            <a:xfrm>
              <a:off x="1146483" y="2542751"/>
              <a:ext cx="578358" cy="3421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240"/>
              <a:r>
                <a:rPr sz="2160" b="1" spc="-6" dirty="0">
                  <a:latin typeface="Arial"/>
                  <a:cs typeface="Arial"/>
                </a:rPr>
                <a:t>4</a:t>
              </a:r>
              <a:r>
                <a:rPr lang="en-US" sz="2160" b="1" spc="-6" dirty="0">
                  <a:latin typeface="Arial"/>
                  <a:cs typeface="Arial"/>
                </a:rPr>
                <a:t>5</a:t>
              </a:r>
              <a:r>
                <a:rPr sz="2160" b="1" dirty="0">
                  <a:solidFill>
                    <a:srgbClr val="404040"/>
                  </a:solidFill>
                  <a:latin typeface="Arial"/>
                  <a:cs typeface="Arial"/>
                </a:rPr>
                <a:t>%</a:t>
              </a:r>
              <a:endParaRPr sz="2160" dirty="0">
                <a:latin typeface="Arial"/>
                <a:cs typeface="Arial"/>
              </a:endParaRPr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54686" y="2031041"/>
              <a:ext cx="865495" cy="70198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996946" y="3374563"/>
            <a:ext cx="2326232" cy="1152108"/>
            <a:chOff x="996946" y="3333923"/>
            <a:chExt cx="2326232" cy="1152108"/>
          </a:xfrm>
        </p:grpSpPr>
        <p:sp>
          <p:nvSpPr>
            <p:cNvPr id="22" name="object 22"/>
            <p:cNvSpPr/>
            <p:nvPr/>
          </p:nvSpPr>
          <p:spPr>
            <a:xfrm>
              <a:off x="996946" y="3333923"/>
              <a:ext cx="2326232" cy="10003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sz="4160" dirty="0"/>
            </a:p>
          </p:txBody>
        </p:sp>
        <p:sp>
          <p:nvSpPr>
            <p:cNvPr id="35" name="object 35"/>
            <p:cNvSpPr txBox="1"/>
            <p:nvPr/>
          </p:nvSpPr>
          <p:spPr>
            <a:xfrm>
              <a:off x="1152847" y="3464879"/>
              <a:ext cx="993648" cy="942594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240" marR="15240">
                <a:lnSpc>
                  <a:spcPct val="99600"/>
                </a:lnSpc>
              </a:pPr>
              <a:r>
                <a:rPr sz="1320" b="1" spc="-13" dirty="0">
                  <a:solidFill>
                    <a:srgbClr val="404040"/>
                  </a:solidFill>
                  <a:latin typeface="Arial"/>
                  <a:cs typeface="Arial"/>
                </a:rPr>
                <a:t>C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ommerc</a:t>
              </a:r>
              <a:r>
                <a:rPr sz="1320" b="1" spc="6" dirty="0">
                  <a:solidFill>
                    <a:srgbClr val="404040"/>
                  </a:solidFill>
                  <a:latin typeface="Arial"/>
                  <a:cs typeface="Arial"/>
                </a:rPr>
                <a:t>i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al </a:t>
              </a:r>
              <a:r>
                <a:rPr sz="1320" b="1" spc="-6" dirty="0">
                  <a:solidFill>
                    <a:srgbClr val="404040"/>
                  </a:solidFill>
                  <a:latin typeface="Arial"/>
                  <a:cs typeface="Arial"/>
                </a:rPr>
                <a:t>V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e</a:t>
              </a:r>
              <a:r>
                <a:rPr sz="1320" b="1" spc="-6" dirty="0">
                  <a:solidFill>
                    <a:srgbClr val="404040"/>
                  </a:solidFill>
                  <a:latin typeface="Arial"/>
                  <a:cs typeface="Arial"/>
                </a:rPr>
                <a:t>h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icle </a:t>
              </a:r>
              <a:r>
                <a:rPr sz="1320" b="1" spc="-13" dirty="0">
                  <a:solidFill>
                    <a:srgbClr val="404040"/>
                  </a:solidFill>
                  <a:latin typeface="Arial"/>
                  <a:cs typeface="Arial"/>
                </a:rPr>
                <a:t>D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r</a:t>
              </a:r>
              <a:r>
                <a:rPr sz="1320" b="1" spc="6" dirty="0">
                  <a:solidFill>
                    <a:srgbClr val="404040"/>
                  </a:solidFill>
                  <a:latin typeface="Arial"/>
                  <a:cs typeface="Arial"/>
                </a:rPr>
                <a:t>i</a:t>
              </a:r>
              <a:r>
                <a:rPr sz="1320" b="1" spc="-18" dirty="0">
                  <a:solidFill>
                    <a:srgbClr val="404040"/>
                  </a:solidFill>
                  <a:latin typeface="Arial"/>
                  <a:cs typeface="Arial"/>
                </a:rPr>
                <a:t>v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el</a:t>
              </a:r>
              <a:r>
                <a:rPr sz="1320" b="1" spc="6" dirty="0">
                  <a:solidFill>
                    <a:srgbClr val="404040"/>
                  </a:solidFill>
                  <a:latin typeface="Arial"/>
                  <a:cs typeface="Arial"/>
                </a:rPr>
                <a:t>i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ne </a:t>
              </a:r>
              <a:r>
                <a:rPr sz="2160" b="1" spc="-6" dirty="0">
                  <a:latin typeface="Arial"/>
                  <a:cs typeface="Arial"/>
                </a:rPr>
                <a:t>2</a:t>
              </a:r>
              <a:r>
                <a:rPr lang="en-US" sz="2160" b="1" spc="-6" dirty="0">
                  <a:latin typeface="Arial"/>
                  <a:cs typeface="Arial"/>
                </a:rPr>
                <a:t>1</a:t>
              </a:r>
              <a:r>
                <a:rPr sz="2160" b="1" dirty="0">
                  <a:solidFill>
                    <a:srgbClr val="404040"/>
                  </a:solidFill>
                  <a:latin typeface="Arial"/>
                  <a:cs typeface="Arial"/>
                </a:rPr>
                <a:t>%</a:t>
              </a:r>
              <a:endParaRPr sz="2160" dirty="0">
                <a:latin typeface="Arial"/>
                <a:cs typeface="Arial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17804" y="3517991"/>
              <a:ext cx="1018910" cy="968040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96946" y="6431874"/>
            <a:ext cx="2326232" cy="1151727"/>
            <a:chOff x="996946" y="6391234"/>
            <a:chExt cx="2326232" cy="1151727"/>
          </a:xfrm>
        </p:grpSpPr>
        <p:sp>
          <p:nvSpPr>
            <p:cNvPr id="26" name="object 26"/>
            <p:cNvSpPr/>
            <p:nvPr/>
          </p:nvSpPr>
          <p:spPr>
            <a:xfrm>
              <a:off x="996946" y="6391234"/>
              <a:ext cx="2326232" cy="1000352"/>
            </a:xfrm>
            <a:prstGeom prst="rect">
              <a:avLst/>
            </a:prstGeom>
            <a:blipFill>
              <a:blip r:embed="rId9" cstate="print"/>
              <a:stretch>
                <a:fillRect/>
              </a:stretch>
            </a:blipFill>
          </p:spPr>
          <p:txBody>
            <a:bodyPr wrap="square" lIns="0" tIns="0" rIns="0" bIns="0" rtlCol="0">
              <a:noAutofit/>
            </a:bodyPr>
            <a:lstStyle/>
            <a:p>
              <a:endParaRPr sz="4160" dirty="0"/>
            </a:p>
          </p:txBody>
        </p:sp>
        <p:sp>
          <p:nvSpPr>
            <p:cNvPr id="38" name="object 38"/>
            <p:cNvSpPr txBox="1"/>
            <p:nvPr/>
          </p:nvSpPr>
          <p:spPr>
            <a:xfrm>
              <a:off x="1150715" y="6521384"/>
              <a:ext cx="1111758" cy="416053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240" marR="15240"/>
              <a:r>
                <a:rPr sz="1320" b="1" spc="-6" dirty="0">
                  <a:solidFill>
                    <a:srgbClr val="404040"/>
                  </a:solidFill>
                  <a:latin typeface="Arial"/>
                  <a:cs typeface="Arial"/>
                </a:rPr>
                <a:t>P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o</a:t>
              </a:r>
              <a:r>
                <a:rPr sz="1320" b="1" spc="30" dirty="0">
                  <a:solidFill>
                    <a:srgbClr val="404040"/>
                  </a:solidFill>
                  <a:latin typeface="Arial"/>
                  <a:cs typeface="Arial"/>
                </a:rPr>
                <a:t>w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er </a:t>
              </a:r>
              <a:r>
                <a:rPr sz="1320" b="1" spc="-18" dirty="0">
                  <a:solidFill>
                    <a:srgbClr val="404040"/>
                  </a:solidFill>
                  <a:latin typeface="Arial"/>
                  <a:cs typeface="Arial"/>
                </a:rPr>
                <a:t>T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e</a:t>
              </a:r>
              <a:r>
                <a:rPr sz="1320" b="1" spc="-6" dirty="0">
                  <a:solidFill>
                    <a:srgbClr val="404040"/>
                  </a:solidFill>
                  <a:latin typeface="Arial"/>
                  <a:cs typeface="Arial"/>
                </a:rPr>
                <a:t>c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h</a:t>
              </a:r>
              <a:r>
                <a:rPr sz="1320" b="1" spc="-13" dirty="0">
                  <a:solidFill>
                    <a:srgbClr val="404040"/>
                  </a:solidFill>
                  <a:latin typeface="Arial"/>
                  <a:cs typeface="Arial"/>
                </a:rPr>
                <a:t>n</a:t>
              </a:r>
              <a:r>
                <a:rPr sz="1320" b="1" dirty="0">
                  <a:solidFill>
                    <a:srgbClr val="404040"/>
                  </a:solidFill>
                  <a:latin typeface="Arial"/>
                  <a:cs typeface="Arial"/>
                </a:rPr>
                <a:t>ologies</a:t>
              </a:r>
              <a:endParaRPr sz="1320" dirty="0">
                <a:latin typeface="Arial"/>
                <a:cs typeface="Arial"/>
              </a:endParaRPr>
            </a:p>
          </p:txBody>
        </p:sp>
        <p:sp>
          <p:nvSpPr>
            <p:cNvPr id="39" name="object 39"/>
            <p:cNvSpPr txBox="1"/>
            <p:nvPr/>
          </p:nvSpPr>
          <p:spPr>
            <a:xfrm>
              <a:off x="1147398" y="7046933"/>
              <a:ext cx="578358" cy="342138"/>
            </a:xfrm>
            <a:prstGeom prst="rect">
              <a:avLst/>
            </a:prstGeom>
          </p:spPr>
          <p:txBody>
            <a:bodyPr vert="horz" wrap="square" lIns="0" tIns="0" rIns="0" bIns="0" rtlCol="0">
              <a:noAutofit/>
            </a:bodyPr>
            <a:lstStyle/>
            <a:p>
              <a:pPr marL="15240"/>
              <a:r>
                <a:rPr sz="2160" b="1" spc="-6" dirty="0">
                  <a:latin typeface="Arial"/>
                  <a:cs typeface="Arial"/>
                </a:rPr>
                <a:t>1</a:t>
              </a:r>
              <a:r>
                <a:rPr lang="en-US" sz="2160" b="1" spc="-6" dirty="0">
                  <a:latin typeface="Arial"/>
                  <a:cs typeface="Arial"/>
                </a:rPr>
                <a:t>8</a:t>
              </a:r>
              <a:r>
                <a:rPr sz="2160" b="1" dirty="0">
                  <a:solidFill>
                    <a:srgbClr val="404040"/>
                  </a:solidFill>
                  <a:latin typeface="Arial"/>
                  <a:cs typeface="Arial"/>
                </a:rPr>
                <a:t>%</a:t>
              </a:r>
              <a:endParaRPr sz="2160" dirty="0">
                <a:latin typeface="Arial"/>
                <a:cs typeface="Arial"/>
              </a:endParaRPr>
            </a:p>
          </p:txBody>
        </p:sp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21665" y="6902850"/>
              <a:ext cx="886308" cy="6401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180108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360" dirty="0"/>
              <a:t>Dana: Integrated Power Solutions</a:t>
            </a:r>
            <a:endParaRPr lang="en-US" dirty="0"/>
          </a:p>
        </p:txBody>
      </p:sp>
      <p:grpSp>
        <p:nvGrpSpPr>
          <p:cNvPr id="14" name="Group 13"/>
          <p:cNvGrpSpPr/>
          <p:nvPr/>
        </p:nvGrpSpPr>
        <p:grpSpPr>
          <a:xfrm>
            <a:off x="1" y="1279742"/>
            <a:ext cx="14630398" cy="6679472"/>
            <a:chOff x="-1822256" y="1032084"/>
            <a:chExt cx="12534284" cy="5722496"/>
          </a:xfrm>
        </p:grpSpPr>
        <p:grpSp>
          <p:nvGrpSpPr>
            <p:cNvPr id="15" name="Group 14"/>
            <p:cNvGrpSpPr/>
            <p:nvPr/>
          </p:nvGrpSpPr>
          <p:grpSpPr>
            <a:xfrm>
              <a:off x="-1822256" y="1034365"/>
              <a:ext cx="10198508" cy="5720215"/>
              <a:chOff x="-1822256" y="1034365"/>
              <a:chExt cx="10198508" cy="5720215"/>
            </a:xfrm>
          </p:grpSpPr>
          <p:pic>
            <p:nvPicPr>
              <p:cNvPr id="17" name="Picture 16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33425" y="1034365"/>
                <a:ext cx="7642827" cy="5715654"/>
              </a:xfrm>
              <a:prstGeom prst="rect">
                <a:avLst/>
              </a:prstGeom>
            </p:spPr>
          </p:pic>
          <p:pic>
            <p:nvPicPr>
              <p:cNvPr id="18" name="Picture 17"/>
              <p:cNvPicPr>
                <a:picLocks noChangeAspect="1"/>
              </p:cNvPicPr>
              <p:nvPr/>
            </p:nvPicPr>
            <p:blipFill rotWithShape="1">
              <a:blip r:embed="rId4"/>
              <a:srcRect r="24521" b="1030"/>
              <a:stretch/>
            </p:blipFill>
            <p:spPr>
              <a:xfrm>
                <a:off x="-1822256" y="1034365"/>
                <a:ext cx="2557649" cy="5720215"/>
              </a:xfrm>
              <a:prstGeom prst="rect">
                <a:avLst/>
              </a:prstGeom>
            </p:spPr>
          </p:pic>
        </p:grpSp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4"/>
            <a:srcRect r="24521" b="1030"/>
            <a:stretch/>
          </p:blipFill>
          <p:spPr>
            <a:xfrm>
              <a:off x="8374285" y="1032084"/>
              <a:ext cx="2337743" cy="5720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3879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Sales Breakdown</a:t>
            </a:r>
          </a:p>
        </p:txBody>
      </p: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800963649"/>
              </p:ext>
            </p:extLst>
          </p:nvPr>
        </p:nvGraphicFramePr>
        <p:xfrm>
          <a:off x="2566553" y="2068660"/>
          <a:ext cx="3381374" cy="225425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577980" y="2054135"/>
            <a:ext cx="864339" cy="320857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 defTabSz="685774">
              <a:lnSpc>
                <a:spcPct val="90000"/>
              </a:lnSpc>
            </a:pPr>
            <a:r>
              <a:rPr lang="en-US" sz="1650" b="1" kern="0" dirty="0">
                <a:solidFill>
                  <a:prstClr val="white"/>
                </a:solidFill>
              </a:rPr>
              <a:t>Market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2408091" y="5051711"/>
            <a:ext cx="3744666" cy="2356508"/>
            <a:chOff x="2669943" y="4766233"/>
            <a:chExt cx="3744666" cy="2356508"/>
          </a:xfrm>
        </p:grpSpPr>
        <p:graphicFrame>
          <p:nvGraphicFramePr>
            <p:cNvPr id="5" name="Chart 4"/>
            <p:cNvGraphicFramePr/>
            <p:nvPr>
              <p:extLst>
                <p:ext uri="{D42A27DB-BD31-4B8C-83A1-F6EECF244321}">
                  <p14:modId xmlns:p14="http://schemas.microsoft.com/office/powerpoint/2010/main" val="1624599348"/>
                </p:ext>
              </p:extLst>
            </p:nvPr>
          </p:nvGraphicFramePr>
          <p:xfrm>
            <a:off x="2829979" y="4766233"/>
            <a:ext cx="3381374" cy="22542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880725" y="4960543"/>
              <a:ext cx="1050288" cy="632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Power</a:t>
              </a:r>
              <a:br>
                <a:rPr lang="en-US" sz="1050" b="1" kern="0" dirty="0">
                  <a:solidFill>
                    <a:prstClr val="black"/>
                  </a:solidFill>
                </a:rPr>
              </a:br>
              <a:r>
                <a:rPr lang="en-US" sz="1050" b="1" kern="0" dirty="0">
                  <a:solidFill>
                    <a:prstClr val="black"/>
                  </a:solidFill>
                </a:rPr>
                <a:t>Technologies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18%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669943" y="5732069"/>
              <a:ext cx="976549" cy="4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Off-Highway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16%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955787" y="6490260"/>
              <a:ext cx="957313" cy="632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Commercial</a:t>
              </a:r>
              <a:br>
                <a:rPr lang="en-US" sz="1050" b="1" kern="0" dirty="0">
                  <a:solidFill>
                    <a:prstClr val="black"/>
                  </a:solidFill>
                </a:rPr>
              </a:br>
              <a:r>
                <a:rPr lang="en-US" sz="1050" b="1" kern="0" dirty="0">
                  <a:solidFill>
                    <a:prstClr val="black"/>
                  </a:solidFill>
                </a:rPr>
                <a:t>Vehicle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21%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394779" y="5503469"/>
              <a:ext cx="1019830" cy="4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Light Vehicle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45%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2546853" y="2344883"/>
            <a:ext cx="3433248" cy="1813583"/>
            <a:chOff x="2823893" y="2573654"/>
            <a:chExt cx="3433248" cy="1813583"/>
          </a:xfrm>
        </p:grpSpPr>
        <p:sp>
          <p:nvSpPr>
            <p:cNvPr id="16" name="TextBox 15"/>
            <p:cNvSpPr txBox="1"/>
            <p:nvPr/>
          </p:nvSpPr>
          <p:spPr>
            <a:xfrm>
              <a:off x="2823893" y="2573654"/>
              <a:ext cx="976549" cy="4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Off-Highway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16%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2848078" y="3754756"/>
              <a:ext cx="994183" cy="632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Commercial </a:t>
              </a:r>
              <a:br>
                <a:rPr lang="en-US" sz="1050" b="1" kern="0" dirty="0">
                  <a:solidFill>
                    <a:prstClr val="black"/>
                  </a:solidFill>
                </a:rPr>
              </a:br>
              <a:r>
                <a:rPr lang="en-US" sz="1050" b="1" kern="0" dirty="0">
                  <a:solidFill>
                    <a:prstClr val="black"/>
                  </a:solidFill>
                </a:rPr>
                <a:t>Vehicles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23%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525851" y="3119857"/>
              <a:ext cx="731290" cy="63248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Light </a:t>
              </a:r>
              <a:br>
                <a:rPr lang="en-US" sz="1050" b="1" kern="0" dirty="0">
                  <a:solidFill>
                    <a:prstClr val="black"/>
                  </a:solidFill>
                </a:rPr>
              </a:br>
              <a:r>
                <a:rPr lang="en-US" sz="1050" b="1" kern="0" dirty="0">
                  <a:solidFill>
                    <a:prstClr val="black"/>
                  </a:solidFill>
                </a:rPr>
                <a:t>Vehicles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61%</a:t>
              </a: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8783166" y="1809904"/>
            <a:ext cx="3695243" cy="2502066"/>
            <a:chOff x="8376567" y="2054135"/>
            <a:chExt cx="3695243" cy="2502066"/>
          </a:xfrm>
        </p:grpSpPr>
        <p:graphicFrame>
          <p:nvGraphicFramePr>
            <p:cNvPr id="19" name="Chart 18"/>
            <p:cNvGraphicFramePr/>
            <p:nvPr>
              <p:extLst>
                <p:ext uri="{D42A27DB-BD31-4B8C-83A1-F6EECF244321}">
                  <p14:modId xmlns:p14="http://schemas.microsoft.com/office/powerpoint/2010/main" val="4088506994"/>
                </p:ext>
              </p:extLst>
            </p:nvPr>
          </p:nvGraphicFramePr>
          <p:xfrm>
            <a:off x="8480868" y="2301950"/>
            <a:ext cx="3381374" cy="22542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22" name="TextBox 21"/>
            <p:cNvSpPr txBox="1"/>
            <p:nvPr/>
          </p:nvSpPr>
          <p:spPr>
            <a:xfrm>
              <a:off x="9159321" y="2054135"/>
              <a:ext cx="902811" cy="320857"/>
            </a:xfrm>
            <a:prstGeom prst="rect">
              <a:avLst/>
            </a:prstGeom>
            <a:noFill/>
          </p:spPr>
          <p:txBody>
            <a:bodyPr wrap="none" rtlCol="0" anchor="ctr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650" b="1" kern="0" dirty="0">
                  <a:solidFill>
                    <a:prstClr val="white"/>
                  </a:solidFill>
                </a:rPr>
                <a:t>Region</a:t>
              </a: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8376567" y="3025849"/>
              <a:ext cx="941283" cy="4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Asia Pacific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13%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8751841" y="3768800"/>
              <a:ext cx="647934" cy="4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Europe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28%</a:t>
              </a: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10957402" y="3100526"/>
              <a:ext cx="1114408" cy="4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North America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53%</a:t>
              </a:r>
            </a:p>
          </p:txBody>
        </p:sp>
        <p:sp>
          <p:nvSpPr>
            <p:cNvPr id="34" name="TextBox 33"/>
            <p:cNvSpPr txBox="1"/>
            <p:nvPr/>
          </p:nvSpPr>
          <p:spPr>
            <a:xfrm>
              <a:off x="8517714" y="2492449"/>
              <a:ext cx="1135246" cy="4870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1050" b="1" kern="0" dirty="0">
                  <a:solidFill>
                    <a:prstClr val="black"/>
                  </a:solidFill>
                </a:rPr>
                <a:t>South America</a:t>
              </a:r>
            </a:p>
            <a:p>
              <a:pPr algn="ctr" defTabSz="685774">
                <a:lnSpc>
                  <a:spcPct val="90000"/>
                </a:lnSpc>
              </a:pPr>
              <a:r>
                <a:rPr lang="en-US" sz="1800" b="1" kern="0" dirty="0">
                  <a:solidFill>
                    <a:prstClr val="black"/>
                  </a:solidFill>
                </a:rPr>
                <a:t>6%</a:t>
              </a:r>
            </a:p>
          </p:txBody>
        </p:sp>
      </p:grpSp>
      <p:sp>
        <p:nvSpPr>
          <p:cNvPr id="45" name="TextBox 44"/>
          <p:cNvSpPr txBox="1"/>
          <p:nvPr/>
        </p:nvSpPr>
        <p:spPr>
          <a:xfrm>
            <a:off x="5472718" y="7705297"/>
            <a:ext cx="3684373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85774"/>
            <a:r>
              <a:rPr lang="en-US" sz="675" kern="0" dirty="0">
                <a:solidFill>
                  <a:prstClr val="black">
                    <a:lumMod val="65000"/>
                    <a:lumOff val="35000"/>
                  </a:prstClr>
                </a:solidFill>
              </a:rPr>
              <a:t>* Includes sales to Hyundai Mobis for driveline products that support FCA vehicles</a:t>
            </a:r>
          </a:p>
        </p:txBody>
      </p:sp>
      <p:sp>
        <p:nvSpPr>
          <p:cNvPr id="47" name="Rounded Rectangle 12"/>
          <p:cNvSpPr/>
          <p:nvPr/>
        </p:nvSpPr>
        <p:spPr>
          <a:xfrm>
            <a:off x="1362629" y="1681001"/>
            <a:ext cx="5634047" cy="423023"/>
          </a:xfrm>
          <a:prstGeom prst="roundRect">
            <a:avLst/>
          </a:prstGeom>
          <a:solidFill>
            <a:srgbClr val="0085C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74"/>
            <a:r>
              <a:rPr lang="en-US" b="1" kern="0" dirty="0">
                <a:solidFill>
                  <a:sysClr val="window" lastClr="FFFFFF"/>
                </a:solidFill>
              </a:rPr>
              <a:t>Market</a:t>
            </a:r>
          </a:p>
        </p:txBody>
      </p:sp>
      <p:sp>
        <p:nvSpPr>
          <p:cNvPr id="48" name="Rounded Rectangle 12"/>
          <p:cNvSpPr/>
          <p:nvPr/>
        </p:nvSpPr>
        <p:spPr>
          <a:xfrm>
            <a:off x="1362629" y="4501364"/>
            <a:ext cx="5634047" cy="423023"/>
          </a:xfrm>
          <a:prstGeom prst="roundRect">
            <a:avLst/>
          </a:prstGeom>
          <a:solidFill>
            <a:srgbClr val="0085C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74"/>
            <a:r>
              <a:rPr lang="en-US" b="1" kern="0" dirty="0">
                <a:solidFill>
                  <a:sysClr val="window" lastClr="FFFFFF"/>
                </a:solidFill>
              </a:rPr>
              <a:t>Segment</a:t>
            </a:r>
          </a:p>
        </p:txBody>
      </p:sp>
      <p:sp>
        <p:nvSpPr>
          <p:cNvPr id="49" name="Rounded Rectangle 12"/>
          <p:cNvSpPr/>
          <p:nvPr/>
        </p:nvSpPr>
        <p:spPr>
          <a:xfrm>
            <a:off x="7717557" y="1681001"/>
            <a:ext cx="5634047" cy="423023"/>
          </a:xfrm>
          <a:prstGeom prst="roundRect">
            <a:avLst/>
          </a:prstGeom>
          <a:solidFill>
            <a:srgbClr val="0085C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74"/>
            <a:r>
              <a:rPr lang="en-US" b="1" kern="0" dirty="0">
                <a:solidFill>
                  <a:sysClr val="window" lastClr="FFFFFF"/>
                </a:solidFill>
              </a:rPr>
              <a:t>Region</a:t>
            </a:r>
          </a:p>
        </p:txBody>
      </p:sp>
      <p:sp>
        <p:nvSpPr>
          <p:cNvPr id="50" name="Rounded Rectangle 12"/>
          <p:cNvSpPr/>
          <p:nvPr/>
        </p:nvSpPr>
        <p:spPr>
          <a:xfrm>
            <a:off x="7717557" y="4501364"/>
            <a:ext cx="5634047" cy="423023"/>
          </a:xfrm>
          <a:prstGeom prst="roundRect">
            <a:avLst/>
          </a:prstGeom>
          <a:solidFill>
            <a:srgbClr val="0085CA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algn="ctr" defTabSz="685774"/>
            <a:r>
              <a:rPr lang="en-US" b="1" kern="0" dirty="0">
                <a:solidFill>
                  <a:sysClr val="window" lastClr="FFFFFF"/>
                </a:solidFill>
              </a:rPr>
              <a:t>Customer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29651" y="7481678"/>
            <a:ext cx="1170513" cy="3002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74">
              <a:lnSpc>
                <a:spcPct val="90000"/>
              </a:lnSpc>
            </a:pPr>
            <a:r>
              <a:rPr lang="en-US" sz="1501" b="1" kern="0" dirty="0">
                <a:solidFill>
                  <a:prstClr val="black">
                    <a:lumMod val="75000"/>
                    <a:lumOff val="25000"/>
                  </a:prstClr>
                </a:solidFill>
              </a:rPr>
              <a:t>2016 Sales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639286" y="4988125"/>
            <a:ext cx="3776135" cy="2411358"/>
            <a:chOff x="8173300" y="4630926"/>
            <a:chExt cx="3776135" cy="2411358"/>
          </a:xfrm>
        </p:grpSpPr>
        <p:graphicFrame>
          <p:nvGraphicFramePr>
            <p:cNvPr id="20" name="Chart 19"/>
            <p:cNvGraphicFramePr/>
            <p:nvPr>
              <p:extLst>
                <p:ext uri="{D42A27DB-BD31-4B8C-83A1-F6EECF244321}">
                  <p14:modId xmlns:p14="http://schemas.microsoft.com/office/powerpoint/2010/main" val="3764189439"/>
                </p:ext>
              </p:extLst>
            </p:nvPr>
          </p:nvGraphicFramePr>
          <p:xfrm>
            <a:off x="8470316" y="4630926"/>
            <a:ext cx="3381374" cy="2254251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6"/>
            </a:graphicData>
          </a:graphic>
        </p:graphicFrame>
        <p:sp>
          <p:nvSpPr>
            <p:cNvPr id="28" name="TextBox 27"/>
            <p:cNvSpPr txBox="1"/>
            <p:nvPr/>
          </p:nvSpPr>
          <p:spPr>
            <a:xfrm>
              <a:off x="10596027" y="4842635"/>
              <a:ext cx="747320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Ford 22%</a:t>
              </a: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10947206" y="5195826"/>
              <a:ext cx="772969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FCA* 10%</a:t>
              </a: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11034706" y="5657671"/>
              <a:ext cx="808235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Nissan 6%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11017770" y="5974373"/>
              <a:ext cx="931665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PACCAR 5%</a:t>
              </a:r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10990007" y="6183303"/>
              <a:ext cx="601447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GM 4%</a:t>
              </a: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0854521" y="6358274"/>
              <a:ext cx="809837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Toyota 4%</a:t>
              </a: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0739785" y="6531848"/>
              <a:ext cx="926857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Tata/JLR 3%</a:t>
              </a:r>
            </a:p>
          </p:txBody>
        </p:sp>
        <p:sp>
          <p:nvSpPr>
            <p:cNvPr id="41" name="TextBox 40"/>
            <p:cNvSpPr txBox="1"/>
            <p:nvPr/>
          </p:nvSpPr>
          <p:spPr>
            <a:xfrm>
              <a:off x="10567531" y="6682831"/>
              <a:ext cx="744114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Deere 3%</a:t>
              </a: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9777315" y="6815042"/>
              <a:ext cx="942887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Ab Volvo 2%</a:t>
              </a:r>
            </a:p>
          </p:txBody>
        </p:sp>
        <p:sp>
          <p:nvSpPr>
            <p:cNvPr id="43" name="TextBox 42"/>
            <p:cNvSpPr txBox="1"/>
            <p:nvPr/>
          </p:nvSpPr>
          <p:spPr>
            <a:xfrm>
              <a:off x="9239076" y="6635667"/>
              <a:ext cx="856325" cy="22724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Daimler 2%</a:t>
              </a:r>
            </a:p>
          </p:txBody>
        </p:sp>
        <p:sp>
          <p:nvSpPr>
            <p:cNvPr id="44" name="TextBox 43"/>
            <p:cNvSpPr txBox="1"/>
            <p:nvPr/>
          </p:nvSpPr>
          <p:spPr>
            <a:xfrm>
              <a:off x="8173300" y="5621315"/>
              <a:ext cx="1119217" cy="3621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85774">
                <a:lnSpc>
                  <a:spcPct val="90000"/>
                </a:lnSpc>
              </a:pPr>
              <a:r>
                <a:rPr lang="en-US" sz="974" b="1" kern="0" dirty="0">
                  <a:solidFill>
                    <a:prstClr val="black"/>
                  </a:solidFill>
                </a:rPr>
                <a:t>All Other </a:t>
              </a:r>
              <a:br>
                <a:rPr lang="en-US" sz="974" b="1" kern="0" dirty="0">
                  <a:solidFill>
                    <a:prstClr val="black"/>
                  </a:solidFill>
                </a:rPr>
              </a:br>
              <a:r>
                <a:rPr lang="en-US" sz="974" b="1" kern="0" dirty="0">
                  <a:solidFill>
                    <a:prstClr val="black"/>
                  </a:solidFill>
                </a:rPr>
                <a:t>Customers 39%</a:t>
              </a:r>
            </a:p>
          </p:txBody>
        </p:sp>
        <p:cxnSp>
          <p:nvCxnSpPr>
            <p:cNvPr id="46" name="Straight Connector 45"/>
            <p:cNvCxnSpPr/>
            <p:nvPr/>
          </p:nvCxnSpPr>
          <p:spPr>
            <a:xfrm flipH="1" flipV="1">
              <a:off x="10394340" y="6577451"/>
              <a:ext cx="210392" cy="117851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7" name="Straight Connector 76"/>
            <p:cNvCxnSpPr/>
            <p:nvPr/>
          </p:nvCxnSpPr>
          <p:spPr>
            <a:xfrm flipH="1" flipV="1">
              <a:off x="10548326" y="6518680"/>
              <a:ext cx="250368" cy="76186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Straight Connector 78"/>
            <p:cNvCxnSpPr/>
            <p:nvPr/>
          </p:nvCxnSpPr>
          <p:spPr>
            <a:xfrm flipH="1" flipV="1">
              <a:off x="10257752" y="6623928"/>
              <a:ext cx="0" cy="191114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 flipV="1">
              <a:off x="10034383" y="6610652"/>
              <a:ext cx="105605" cy="144222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 flipH="1" flipV="1">
              <a:off x="10696839" y="6425580"/>
              <a:ext cx="221269" cy="34837"/>
            </a:xfrm>
            <a:prstGeom prst="line">
              <a:avLst/>
            </a:prstGeom>
            <a:ln w="19050">
              <a:solidFill>
                <a:schemeClr val="bg1">
                  <a:lumMod val="6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35323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51846" y="460096"/>
            <a:ext cx="10376453" cy="8229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Vehicle Products</a:t>
            </a:r>
          </a:p>
        </p:txBody>
      </p:sp>
      <p:sp>
        <p:nvSpPr>
          <p:cNvPr id="22" name="Content Placeholder 21"/>
          <p:cNvSpPr>
            <a:spLocks noGrp="1"/>
          </p:cNvSpPr>
          <p:nvPr>
            <p:ph idx="10"/>
          </p:nvPr>
        </p:nvSpPr>
        <p:spPr>
          <a:xfrm>
            <a:off x="8467106" y="1279742"/>
            <a:ext cx="5637777" cy="6337209"/>
          </a:xfrm>
        </p:spPr>
        <p:txBody>
          <a:bodyPr anchor="ctr">
            <a:normAutofit fontScale="70000" lnSpcReduction="20000"/>
          </a:bodyPr>
          <a:lstStyle/>
          <a:p>
            <a:r>
              <a:rPr lang="en-US" b="1" dirty="0"/>
              <a:t>Axles</a:t>
            </a:r>
          </a:p>
          <a:p>
            <a:r>
              <a:rPr lang="en-US" b="1" dirty="0"/>
              <a:t>Driveshafts</a:t>
            </a:r>
          </a:p>
          <a:p>
            <a:r>
              <a:rPr lang="en-US" b="1" dirty="0"/>
              <a:t>Transmissions</a:t>
            </a:r>
          </a:p>
          <a:p>
            <a:pPr lvl="1"/>
            <a:r>
              <a:rPr lang="en-US" sz="2000" dirty="0"/>
              <a:t>VariGlide™ Beltless CVT</a:t>
            </a:r>
          </a:p>
          <a:p>
            <a:r>
              <a:rPr lang="en-US" b="1" dirty="0"/>
              <a:t>Thermal</a:t>
            </a:r>
          </a:p>
          <a:p>
            <a:pPr lvl="1"/>
            <a:r>
              <a:rPr lang="en-US" sz="2000" dirty="0"/>
              <a:t>Engine Oil Coolers</a:t>
            </a:r>
          </a:p>
          <a:p>
            <a:pPr lvl="1"/>
            <a:r>
              <a:rPr lang="en-US" sz="2000" dirty="0"/>
              <a:t>Active Warm-up Units</a:t>
            </a:r>
          </a:p>
          <a:p>
            <a:pPr lvl="1"/>
            <a:r>
              <a:rPr lang="en-US" sz="2000" dirty="0"/>
              <a:t>Water-Cooled Charge Air Coolers</a:t>
            </a:r>
          </a:p>
          <a:p>
            <a:pPr lvl="1"/>
            <a:r>
              <a:rPr lang="en-US" sz="2000" dirty="0"/>
              <a:t>Transmission Oil Coolers</a:t>
            </a:r>
          </a:p>
          <a:p>
            <a:pPr lvl="1"/>
            <a:r>
              <a:rPr lang="en-US" sz="2000" dirty="0"/>
              <a:t>Fuel Coolers</a:t>
            </a:r>
          </a:p>
          <a:p>
            <a:pPr lvl="1"/>
            <a:r>
              <a:rPr lang="en-US" sz="2000" dirty="0"/>
              <a:t>Battery Cooling</a:t>
            </a:r>
          </a:p>
          <a:p>
            <a:r>
              <a:rPr lang="en-US" b="1" dirty="0"/>
              <a:t>Sealing</a:t>
            </a:r>
          </a:p>
          <a:p>
            <a:pPr lvl="1"/>
            <a:r>
              <a:rPr lang="en-US" sz="2000" dirty="0"/>
              <a:t>Cylinder Head Cover Modules</a:t>
            </a:r>
          </a:p>
          <a:p>
            <a:pPr lvl="1"/>
            <a:r>
              <a:rPr lang="en-US" sz="2000" dirty="0"/>
              <a:t>Cylinder Head Gaskets</a:t>
            </a:r>
          </a:p>
          <a:p>
            <a:pPr lvl="1"/>
            <a:r>
              <a:rPr lang="en-US" sz="2000" dirty="0"/>
              <a:t>Secondary Gaskets</a:t>
            </a:r>
          </a:p>
          <a:p>
            <a:pPr lvl="1"/>
            <a:r>
              <a:rPr lang="en-US" sz="2000" dirty="0"/>
              <a:t>Valve Stem Seals</a:t>
            </a:r>
          </a:p>
          <a:p>
            <a:pPr lvl="1"/>
            <a:r>
              <a:rPr lang="en-US" sz="2000" dirty="0"/>
              <a:t>Thermal Acoustical Protective Shielding</a:t>
            </a:r>
          </a:p>
          <a:p>
            <a:pPr lvl="1"/>
            <a:r>
              <a:rPr lang="en-US" sz="2000" dirty="0"/>
              <a:t>Thermoplastic Oil Pans</a:t>
            </a:r>
          </a:p>
          <a:p>
            <a:pPr lvl="1"/>
            <a:r>
              <a:rPr lang="en-US" sz="2000" dirty="0"/>
              <a:t>High-Temperature Gaskets</a:t>
            </a:r>
          </a:p>
          <a:p>
            <a:pPr lvl="1"/>
            <a:r>
              <a:rPr lang="en-US" sz="2000" dirty="0"/>
              <a:t>Transmission Valve Body Separator Plates</a:t>
            </a:r>
          </a:p>
        </p:txBody>
      </p:sp>
    </p:spTree>
    <p:extLst>
      <p:ext uri="{BB962C8B-B14F-4D97-AF65-F5344CB8AC3E}">
        <p14:creationId xmlns:p14="http://schemas.microsoft.com/office/powerpoint/2010/main" val="362136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Commercial Vehicle Products</a:t>
            </a:r>
          </a:p>
        </p:txBody>
      </p:sp>
      <p:sp>
        <p:nvSpPr>
          <p:cNvPr id="21" name="Content Placeholder 20"/>
          <p:cNvSpPr>
            <a:spLocks noGrp="1"/>
          </p:cNvSpPr>
          <p:nvPr>
            <p:ph idx="10"/>
          </p:nvPr>
        </p:nvSpPr>
        <p:spPr>
          <a:xfrm>
            <a:off x="8585860" y="1325880"/>
            <a:ext cx="5519023" cy="6291072"/>
          </a:xfrm>
        </p:spPr>
        <p:txBody>
          <a:bodyPr anchor="ctr">
            <a:normAutofit/>
          </a:bodyPr>
          <a:lstStyle/>
          <a:p>
            <a:r>
              <a:rPr lang="en-US" sz="2500" b="1" dirty="0"/>
              <a:t>Full Driveline Offering</a:t>
            </a:r>
          </a:p>
          <a:p>
            <a:pPr lvl="1"/>
            <a:r>
              <a:rPr lang="en-US" sz="1400" dirty="0"/>
              <a:t>Steer Axles</a:t>
            </a:r>
          </a:p>
          <a:p>
            <a:pPr lvl="1"/>
            <a:r>
              <a:rPr lang="en-US" sz="1400" dirty="0"/>
              <a:t>Drive Axles</a:t>
            </a:r>
          </a:p>
          <a:p>
            <a:pPr lvl="1"/>
            <a:r>
              <a:rPr lang="en-US" sz="1400" dirty="0"/>
              <a:t>Driveshaft</a:t>
            </a:r>
          </a:p>
          <a:p>
            <a:pPr lvl="1"/>
            <a:r>
              <a:rPr lang="en-US" sz="1400" dirty="0"/>
              <a:t>Tire Management Systems</a:t>
            </a:r>
          </a:p>
          <a:p>
            <a:r>
              <a:rPr lang="en-US" sz="2500" b="1" dirty="0"/>
              <a:t>Thermal</a:t>
            </a:r>
          </a:p>
          <a:p>
            <a:pPr lvl="1"/>
            <a:r>
              <a:rPr lang="en-US" sz="1400" dirty="0"/>
              <a:t>Engine Oil Coolers</a:t>
            </a:r>
          </a:p>
          <a:p>
            <a:pPr lvl="1"/>
            <a:r>
              <a:rPr lang="en-US" sz="1400" dirty="0"/>
              <a:t>Transmission Oil Coolers</a:t>
            </a:r>
          </a:p>
          <a:p>
            <a:pPr lvl="1"/>
            <a:r>
              <a:rPr lang="en-US" sz="1400" dirty="0"/>
              <a:t>Water-Cooled Charge Air Coolers</a:t>
            </a:r>
          </a:p>
          <a:p>
            <a:r>
              <a:rPr lang="en-US" sz="2500" b="1" dirty="0"/>
              <a:t>Sealing</a:t>
            </a:r>
          </a:p>
          <a:p>
            <a:pPr lvl="1"/>
            <a:r>
              <a:rPr lang="en-US" sz="1400" dirty="0"/>
              <a:t>Cylinder Head Cover Modules</a:t>
            </a:r>
          </a:p>
          <a:p>
            <a:pPr lvl="1"/>
            <a:r>
              <a:rPr lang="en-US" sz="1400" dirty="0"/>
              <a:t>Cylinder Head Gaskets</a:t>
            </a:r>
          </a:p>
          <a:p>
            <a:pPr lvl="1"/>
            <a:r>
              <a:rPr lang="en-US" sz="1400" dirty="0"/>
              <a:t>Secondary Gaskets</a:t>
            </a:r>
          </a:p>
          <a:p>
            <a:pPr lvl="1"/>
            <a:r>
              <a:rPr lang="en-US" sz="1400" dirty="0"/>
              <a:t>Thermal Acoustical Protective Shielding</a:t>
            </a:r>
          </a:p>
          <a:p>
            <a:pPr lvl="1"/>
            <a:r>
              <a:rPr lang="en-US" sz="1400" dirty="0"/>
              <a:t>Thermoplastic Oil Pans</a:t>
            </a:r>
          </a:p>
          <a:p>
            <a:pPr lvl="1"/>
            <a:r>
              <a:rPr lang="en-US" sz="1400" dirty="0"/>
              <a:t>High-Temperature Gaskets</a:t>
            </a:r>
          </a:p>
          <a:p>
            <a:pPr lvl="1"/>
            <a:r>
              <a:rPr lang="en-US" sz="1400" dirty="0"/>
              <a:t>Valve Stem Seals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814651" y="1574301"/>
            <a:ext cx="7043142" cy="6042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449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Off-Highway Products</a:t>
            </a:r>
          </a:p>
        </p:txBody>
      </p:sp>
      <p:pic>
        <p:nvPicPr>
          <p:cNvPr id="21" name="Picture 20" descr="FEL_RGB_PPT.png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752" y="1185106"/>
            <a:ext cx="9494066" cy="6732418"/>
          </a:xfrm>
          <a:prstGeom prst="rect">
            <a:avLst/>
          </a:prstGeom>
        </p:spPr>
      </p:pic>
      <p:sp>
        <p:nvSpPr>
          <p:cNvPr id="4" name="Content Placeholder 20"/>
          <p:cNvSpPr>
            <a:spLocks noGrp="1"/>
          </p:cNvSpPr>
          <p:nvPr>
            <p:ph idx="4294967295"/>
          </p:nvPr>
        </p:nvSpPr>
        <p:spPr>
          <a:xfrm>
            <a:off x="8585860" y="1325880"/>
            <a:ext cx="5519023" cy="6291072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2500" b="1" dirty="0"/>
              <a:t>Complete System Offering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Transmission and Controls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Axles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Driveshafts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Central Tire Inflation Systems</a:t>
            </a:r>
          </a:p>
          <a:p>
            <a:pPr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2500" b="1" dirty="0"/>
              <a:t>Thermal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Engine Oil Coolers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Transmission Oil Coolers</a:t>
            </a:r>
          </a:p>
          <a:p>
            <a:pPr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2500" b="1" dirty="0"/>
              <a:t>Sealing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Cylinder Head Cover Modules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Cylinder Head Gaskets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Secondary Gaskets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Valve Stem Seals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Thermal Acoustical Protective Shielding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Thermoplastic Oil Pans</a:t>
            </a:r>
          </a:p>
          <a:p>
            <a:pPr lvl="1">
              <a:buClr>
                <a:srgbClr val="0085CA"/>
              </a:buClr>
              <a:buFont typeface="Wingdings" panose="05000000000000000000" pitchFamily="2" charset="2"/>
              <a:buChar char="§"/>
            </a:pPr>
            <a:r>
              <a:rPr lang="en-US" sz="1400" dirty="0"/>
              <a:t>Exhaust Gaskets</a:t>
            </a:r>
          </a:p>
        </p:txBody>
      </p:sp>
    </p:spTree>
    <p:extLst>
      <p:ext uri="{BB962C8B-B14F-4D97-AF65-F5344CB8AC3E}">
        <p14:creationId xmlns:p14="http://schemas.microsoft.com/office/powerpoint/2010/main" val="1694059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UNDODONOTDELETE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Dana_Investors_Template_2016_v3">
  <a:themeElements>
    <a:clrScheme name="Dana Newest">
      <a:dk1>
        <a:sysClr val="windowText" lastClr="000000"/>
      </a:dk1>
      <a:lt1>
        <a:sysClr val="window" lastClr="FFFFFF"/>
      </a:lt1>
      <a:dk2>
        <a:srgbClr val="073E87"/>
      </a:dk2>
      <a:lt2>
        <a:srgbClr val="31B6FD"/>
      </a:lt2>
      <a:accent1>
        <a:srgbClr val="0085CA"/>
      </a:accent1>
      <a:accent2>
        <a:srgbClr val="C0504D"/>
      </a:accent2>
      <a:accent3>
        <a:srgbClr val="9BBB59"/>
      </a:accent3>
      <a:accent4>
        <a:srgbClr val="8064A2"/>
      </a:accent4>
      <a:accent5>
        <a:srgbClr val="4F81BD"/>
      </a:accent5>
      <a:accent6>
        <a:srgbClr val="F79646"/>
      </a:accent6>
      <a:hlink>
        <a:srgbClr val="9BBB59"/>
      </a:hlink>
      <a:folHlink>
        <a:srgbClr val="8064A2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lnSpc>
            <a:spcPct val="90000"/>
          </a:lnSpc>
          <a:defRPr sz="30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Dana-PPT-Template-V5.potx" id="{25E12F4F-2987-4670-9853-3C04BF0DE710}" vid="{B154ED88-B2EC-4950-8AC6-730F1BE5AE2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Dana Newest">
    <a:dk1>
      <a:sysClr val="windowText" lastClr="000000"/>
    </a:dk1>
    <a:lt1>
      <a:sysClr val="window" lastClr="FFFFFF"/>
    </a:lt1>
    <a:dk2>
      <a:srgbClr val="073E87"/>
    </a:dk2>
    <a:lt2>
      <a:srgbClr val="31B6FD"/>
    </a:lt2>
    <a:accent1>
      <a:srgbClr val="0085CA"/>
    </a:accent1>
    <a:accent2>
      <a:srgbClr val="C0504D"/>
    </a:accent2>
    <a:accent3>
      <a:srgbClr val="9BBB59"/>
    </a:accent3>
    <a:accent4>
      <a:srgbClr val="8064A2"/>
    </a:accent4>
    <a:accent5>
      <a:srgbClr val="4F81BD"/>
    </a:accent5>
    <a:accent6>
      <a:srgbClr val="F79646"/>
    </a:accent6>
    <a:hlink>
      <a:srgbClr val="9BBB59"/>
    </a:hlink>
    <a:folHlink>
      <a:srgbClr val="8064A2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Dana Newest">
    <a:dk1>
      <a:sysClr val="windowText" lastClr="000000"/>
    </a:dk1>
    <a:lt1>
      <a:sysClr val="window" lastClr="FFFFFF"/>
    </a:lt1>
    <a:dk2>
      <a:srgbClr val="073E87"/>
    </a:dk2>
    <a:lt2>
      <a:srgbClr val="31B6FD"/>
    </a:lt2>
    <a:accent1>
      <a:srgbClr val="0085CA"/>
    </a:accent1>
    <a:accent2>
      <a:srgbClr val="C0504D"/>
    </a:accent2>
    <a:accent3>
      <a:srgbClr val="9BBB59"/>
    </a:accent3>
    <a:accent4>
      <a:srgbClr val="8064A2"/>
    </a:accent4>
    <a:accent5>
      <a:srgbClr val="4F81BD"/>
    </a:accent5>
    <a:accent6>
      <a:srgbClr val="F79646"/>
    </a:accent6>
    <a:hlink>
      <a:srgbClr val="9BBB59"/>
    </a:hlink>
    <a:folHlink>
      <a:srgbClr val="8064A2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Dana Newest">
    <a:dk1>
      <a:sysClr val="windowText" lastClr="000000"/>
    </a:dk1>
    <a:lt1>
      <a:sysClr val="window" lastClr="FFFFFF"/>
    </a:lt1>
    <a:dk2>
      <a:srgbClr val="073E87"/>
    </a:dk2>
    <a:lt2>
      <a:srgbClr val="31B6FD"/>
    </a:lt2>
    <a:accent1>
      <a:srgbClr val="0085CA"/>
    </a:accent1>
    <a:accent2>
      <a:srgbClr val="C0504D"/>
    </a:accent2>
    <a:accent3>
      <a:srgbClr val="9BBB59"/>
    </a:accent3>
    <a:accent4>
      <a:srgbClr val="8064A2"/>
    </a:accent4>
    <a:accent5>
      <a:srgbClr val="4F81BD"/>
    </a:accent5>
    <a:accent6>
      <a:srgbClr val="F79646"/>
    </a:accent6>
    <a:hlink>
      <a:srgbClr val="9BBB59"/>
    </a:hlink>
    <a:folHlink>
      <a:srgbClr val="8064A2"/>
    </a:folHlink>
  </a:clrScheme>
  <a:fontScheme name="Arial">
    <a:majorFont>
      <a:latin typeface="Arial"/>
      <a:ea typeface=""/>
      <a:cs typeface=""/>
    </a:majorFont>
    <a:minorFont>
      <a:latin typeface="Arial"/>
      <a:ea typeface=""/>
      <a:cs typeface="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9d26bab6-71e6-40b7-baa8-7d8fd5ba3d93"/>
    <_dlc_DocId xmlns="e7d65ad5-9b2a-4afc-9314-04896c521520">24VUCADM6XJE-183879770-61</_dlc_DocId>
    <_dlc_DocIdUrl xmlns="e7d65ad5-9b2a-4afc-9314-04896c521520">
      <Url>https://dananet.sharepoint.com/sites/corp/comm/_layouts/15/DocIdRedir.aspx?ID=24VUCADM6XJE-183879770-61</Url>
      <Description>24VUCADM6XJE-183879770-61</Description>
    </_dlc_DocIdUrl>
    <SharedWithUsers xmlns="78f2b7ec-8125-49dc-b971-605636c510c4">
      <UserInfo>
        <DisplayName>Laskey, Ryan</DisplayName>
        <AccountId>4071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D42AB53E6D0E0469CADD84E5B6F170A" ma:contentTypeVersion="29" ma:contentTypeDescription="Create a new document." ma:contentTypeScope="" ma:versionID="2e19f9488365d5b9a8aba002e2d0c1e5">
  <xsd:schema xmlns:xsd="http://www.w3.org/2001/XMLSchema" xmlns:xs="http://www.w3.org/2001/XMLSchema" xmlns:p="http://schemas.microsoft.com/office/2006/metadata/properties" xmlns:ns2="9d26bab6-71e6-40b7-baa8-7d8fd5ba3d93" xmlns:ns3="78f2b7ec-8125-49dc-b971-605636c510c4" xmlns:ns4="e7d65ad5-9b2a-4afc-9314-04896c521520" targetNamespace="http://schemas.microsoft.com/office/2006/metadata/properties" ma:root="true" ma:fieldsID="49aa555a1daed09174bf0dd6ab61b066" ns2:_="" ns3:_="" ns4:_="">
    <xsd:import namespace="9d26bab6-71e6-40b7-baa8-7d8fd5ba3d93"/>
    <xsd:import namespace="78f2b7ec-8125-49dc-b971-605636c510c4"/>
    <xsd:import namespace="e7d65ad5-9b2a-4afc-9314-04896c521520"/>
    <xsd:element name="properties">
      <xsd:complexType>
        <xsd:sequence>
          <xsd:element name="documentManagement">
            <xsd:complexType>
              <xsd:all>
                <xsd:element ref="ns2:TaxCatchAll" minOccurs="0"/>
                <xsd:element ref="ns2:TaxCatchAllLabel" minOccurs="0"/>
                <xsd:element ref="ns3:SharedWithUsers" minOccurs="0"/>
                <xsd:element ref="ns3:SharedWithDetails" minOccurs="0"/>
                <xsd:element ref="ns4:_dlc_DocId" minOccurs="0"/>
                <xsd:element ref="ns4:_dlc_DocIdUrl" minOccurs="0"/>
                <xsd:element ref="ns4:_dlc_DocIdPersistId" minOccurs="0"/>
                <xsd:element ref="ns4:LastSharedByUser" minOccurs="0"/>
                <xsd:element ref="ns4:LastSharedByTim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d26bab6-71e6-40b7-baa8-7d8fd5ba3d93" elementFormDefault="qualified">
    <xsd:import namespace="http://schemas.microsoft.com/office/2006/documentManagement/types"/>
    <xsd:import namespace="http://schemas.microsoft.com/office/infopath/2007/PartnerControls"/>
    <xsd:element name="TaxCatchAll" ma:index="2" nillable="true" ma:displayName="Taxonomy Catch All Column" ma:hidden="true" ma:list="{38bfb873-3ebb-460f-b1ce-f118e6dc5928}" ma:internalName="TaxCatchAll" ma:showField="CatchAllData" ma:web="e7d65ad5-9b2a-4afc-9314-04896c5215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TaxCatchAllLabel" ma:index="3" nillable="true" ma:displayName="Taxonomy Catch All Column1" ma:hidden="true" ma:list="{38bfb873-3ebb-460f-b1ce-f118e6dc5928}" ma:internalName="TaxCatchAllLabel" ma:readOnly="true" ma:showField="CatchAllDataLabel" ma:web="e7d65ad5-9b2a-4afc-9314-04896c5215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f2b7ec-8125-49dc-b971-605636c510c4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d65ad5-9b2a-4afc-9314-04896c521520" elementFormDefault="qualified">
    <xsd:import namespace="http://schemas.microsoft.com/office/2006/documentManagement/types"/>
    <xsd:import namespace="http://schemas.microsoft.com/office/infopath/2007/PartnerControls"/>
    <xsd:element name="_dlc_DocId" ma:index="12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3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4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LastSharedByUser" ma:index="15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6" nillable="true" ma:displayName="Last Shared By Time" ma:description="" ma:internalName="LastSharedByTime" ma:readOnly="true">
      <xsd:simpleType>
        <xsd:restriction base="dms:DateTim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haredContentType xmlns="Microsoft.SharePoint.Taxonomy.ContentTypeSync" SourceId="1b661f70-d1f9-4e49-85c2-561b5923a7de" ContentTypeId="0x01" PreviousValue="false"/>
</file>

<file path=customXml/item5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CE254657-0B98-4875-9A28-3D3B29A4A161}">
  <ds:schemaRefs>
    <ds:schemaRef ds:uri="http://schemas.microsoft.com/office/2006/documentManagement/types"/>
    <ds:schemaRef ds:uri="http://purl.org/dc/terms/"/>
    <ds:schemaRef ds:uri="http://purl.org/dc/dcmitype/"/>
    <ds:schemaRef ds:uri="9d26bab6-71e6-40b7-baa8-7d8fd5ba3d93"/>
    <ds:schemaRef ds:uri="http://schemas.openxmlformats.org/package/2006/metadata/core-properties"/>
    <ds:schemaRef ds:uri="d23d8e1b-f8e6-48e5-a3c9-b84ba55dca35"/>
    <ds:schemaRef ds:uri="http://purl.org/dc/elements/1.1/"/>
    <ds:schemaRef ds:uri="http://schemas.microsoft.com/office/2006/metadata/properties"/>
    <ds:schemaRef ds:uri="e7d65ad5-9b2a-4afc-9314-04896c521520"/>
    <ds:schemaRef ds:uri="http://schemas.microsoft.com/office/infopath/2007/PartnerControl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A0280B7-20F0-42F6-85A4-E0BB075361F2}"/>
</file>

<file path=customXml/itemProps3.xml><?xml version="1.0" encoding="utf-8"?>
<ds:datastoreItem xmlns:ds="http://schemas.openxmlformats.org/officeDocument/2006/customXml" ds:itemID="{38EA8754-80F8-423F-9106-973AD88D36B9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47B7661B-F541-4BF7-B63F-8969B66C6B8B}">
  <ds:schemaRefs>
    <ds:schemaRef ds:uri="Microsoft.SharePoint.Taxonomy.ContentTypeSync"/>
  </ds:schemaRefs>
</ds:datastoreItem>
</file>

<file path=customXml/itemProps5.xml><?xml version="1.0" encoding="utf-8"?>
<ds:datastoreItem xmlns:ds="http://schemas.openxmlformats.org/officeDocument/2006/customXml" ds:itemID="{AAAAAB43-926B-4D04-AF15-A72E91739D39}">
  <ds:schemaRefs>
    <ds:schemaRef ds:uri="http://schemas.microsoft.com/sharepoint/event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Dana-PPT-Template-V5</Template>
  <TotalTime>6961</TotalTime>
  <Words>638</Words>
  <Application>Microsoft Office PowerPoint</Application>
  <PresentationFormat>Custom</PresentationFormat>
  <Paragraphs>227</Paragraphs>
  <Slides>14</Slides>
  <Notes>6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2" baseType="lpstr">
      <vt:lpstr>MS PGothic</vt:lpstr>
      <vt:lpstr>Arial</vt:lpstr>
      <vt:lpstr>GM Sans Regular</vt:lpstr>
      <vt:lpstr>HelveticaNeue LT 45 Light</vt:lpstr>
      <vt:lpstr>Wingdings</vt:lpstr>
      <vt:lpstr>Wingdings 2</vt:lpstr>
      <vt:lpstr>Dana_Investors_Template_2016_v3</vt:lpstr>
      <vt:lpstr>think-cell Slide</vt:lpstr>
      <vt:lpstr>Dana Incorporated</vt:lpstr>
      <vt:lpstr>The Vision Statement</vt:lpstr>
      <vt:lpstr>Leadership Team</vt:lpstr>
      <vt:lpstr>Dana Overview</vt:lpstr>
      <vt:lpstr>Dana: Integrated Power Solutions</vt:lpstr>
      <vt:lpstr>Sales Breakdown</vt:lpstr>
      <vt:lpstr>Light Vehicle Products</vt:lpstr>
      <vt:lpstr>Commercial Vehicle Products</vt:lpstr>
      <vt:lpstr>Off-Highway Products</vt:lpstr>
      <vt:lpstr>Dana Products Driving Award-Winning Vehicles Light Vehicle Driveline and Power Technologies</vt:lpstr>
      <vt:lpstr>Inorganic Growth</vt:lpstr>
      <vt:lpstr>Why Dana?</vt:lpstr>
      <vt:lpstr>Market Reach</vt:lpstr>
      <vt:lpstr>PowerPoint Presentation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Lorri Forton</dc:creator>
  <cp:lastModifiedBy>Clark, Emily</cp:lastModifiedBy>
  <cp:revision>1037</cp:revision>
  <cp:lastPrinted>2017-09-01T19:23:16Z</cp:lastPrinted>
  <dcterms:created xsi:type="dcterms:W3CDTF">2016-10-12T14:08:49Z</dcterms:created>
  <dcterms:modified xsi:type="dcterms:W3CDTF">2017-09-27T15:15:55Z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0x010100ED42AB53E6D0E0469CADD84E5B6F170A</vt:lpwstr>
  </property>
  <property fmtid="{D5CDD505-2E9C-101B-9397-08002B2CF9AE}" pid="3" name="_dlc_DocIdItemGuid">
    <vt:lpwstr>0e19690e-7409-4deb-be35-fa28ba71a4b6</vt:lpwstr>
  </property>
</Properties>
</file>